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93" r:id="rId3"/>
    <p:sldId id="258" r:id="rId4"/>
    <p:sldId id="262" r:id="rId5"/>
    <p:sldId id="272" r:id="rId6"/>
    <p:sldId id="274" r:id="rId7"/>
    <p:sldId id="283" r:id="rId8"/>
    <p:sldId id="284" r:id="rId9"/>
    <p:sldId id="296" r:id="rId10"/>
    <p:sldId id="285" r:id="rId11"/>
    <p:sldId id="286" r:id="rId12"/>
    <p:sldId id="277" r:id="rId13"/>
    <p:sldId id="287" r:id="rId14"/>
    <p:sldId id="275" r:id="rId15"/>
    <p:sldId id="261" r:id="rId16"/>
    <p:sldId id="259" r:id="rId17"/>
    <p:sldId id="279" r:id="rId18"/>
    <p:sldId id="289" r:id="rId19"/>
    <p:sldId id="263" r:id="rId20"/>
    <p:sldId id="264" r:id="rId21"/>
    <p:sldId id="270" r:id="rId22"/>
    <p:sldId id="271" r:id="rId23"/>
    <p:sldId id="265" r:id="rId24"/>
    <p:sldId id="269" r:id="rId25"/>
    <p:sldId id="268" r:id="rId26"/>
    <p:sldId id="278" r:id="rId27"/>
    <p:sldId id="282" r:id="rId28"/>
    <p:sldId id="280" r:id="rId29"/>
    <p:sldId id="294" r:id="rId30"/>
    <p:sldId id="288" r:id="rId31"/>
    <p:sldId id="295" r:id="rId32"/>
    <p:sldId id="276" r:id="rId33"/>
    <p:sldId id="267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0636B9-24D1-B1AF-4D75-5DFA7CE43A51}" v="709" dt="2025-05-11T07:37:06.777"/>
    <p1510:client id="{3E7D1129-7B33-5D92-AABC-69A3BE2FDACF}" v="1600" dt="2025-05-11T08:51:16.290"/>
    <p1510:client id="{48E5D4AA-E972-E65B-DF9F-215C0A469400}" v="26" dt="2025-05-11T08:36:05.886"/>
    <p1510:client id="{556AEB5E-E80C-D684-B7B2-0708143A067C}" v="571" dt="2025-05-11T08:51:37.445"/>
    <p1510:client id="{9E53AB89-45C2-CCBC-8016-9BA949971AB7}" v="339" dt="2025-05-11T06:52:01.302"/>
    <p1510:client id="{A5A3C5F1-158F-FDF9-2CA9-2C4BABE3B831}" v="7" dt="2025-05-11T08:39:27.026"/>
    <p1510:client id="{B3957464-6D1E-F0E1-5A63-77F464F379F5}" v="52" dt="2025-05-11T07:02:08.012"/>
    <p1510:client id="{DC5230C9-D723-82C8-B1BB-5034A16F206B}" v="79" dt="2025-05-11T06:58:57.458"/>
    <p1510:client id="{E3649A19-8443-0499-933F-058BC3746424}" v="1110" dt="2025-05-11T08:29:20.352"/>
    <p1510:client id="{E41566E5-C7A8-5B26-3A7D-DE245B6238A1}" v="26" dt="2025-05-11T06:23:23.304"/>
    <p1510:client id="{FD0B3E47-AA65-975B-3DB7-E66718C10BA5}" v="568" dt="2025-05-11T05:20:12.6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A0979-F579-4E9B-A675-1F5ABBFF00DB}" type="datetimeFigureOut">
              <a:rPr lang="en-US" dirty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04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76D0F-5A12-4D0A-80B0-1A6122B61E7B}" type="datetimeFigureOut">
              <a:rPr lang="en-US" dirty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7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8C84-89CA-44AB-B0BE-5C91BAF75478}" type="datetimeFigureOut">
              <a:rPr lang="en-US" dirty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957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156E-175E-4DBA-9D21-B772C320F342}" type="datetimeFigureOut">
              <a:rPr lang="en-US" dirty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8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5F6E-3D02-4292-95D1-C62B3126321B}" type="datetimeFigureOut">
              <a:rPr lang="en-US" dirty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03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B5ACB-D10C-44A8-9570-124370F4CB38}" type="datetimeFigureOut">
              <a:rPr lang="en-US" dirty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4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D84F4-0E7A-4BDE-98C6-AE68FB974645}" type="datetimeFigureOut">
              <a:rPr lang="en-US" dirty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6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F1D8-9801-4C4B-92F3-66C9A863BD74}" type="datetimeFigureOut">
              <a:rPr lang="en-US" dirty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0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FE8FD-B23E-4E1A-83EF-0847EBEA0105}" type="datetimeFigureOut">
              <a:rPr lang="en-US" dirty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72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891E-A7C2-465C-AD39-8EDCB0F58E3C}" type="datetimeFigureOut">
              <a:rPr lang="en-US" dirty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2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F93E5-AFB6-485C-8E3C-32F92A07875F}" type="datetimeFigureOut">
              <a:rPr lang="en-US" dirty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42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3A332BE1-279E-4118-9FE3-7952B079A510}" type="datetimeFigureOut">
              <a:rPr lang="en-US" dirty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36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Quantum Fourier Transform on a Penning Trapped Ion Architecture</a:t>
            </a:r>
          </a:p>
        </p:txBody>
      </p:sp>
      <p:pic>
        <p:nvPicPr>
          <p:cNvPr id="4" name="Grafik 3" descr="ZuriQ | LinkedIn">
            <a:extLst>
              <a:ext uri="{FF2B5EF4-FFF2-40B4-BE49-F238E27FC236}">
                <a16:creationId xmlns:a16="http://schemas.microsoft.com/office/drawing/2014/main" id="{4660E7B3-C4A0-D3DD-F685-11370690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1" b="6891"/>
          <a:stretch/>
        </p:blipFill>
        <p:spPr>
          <a:xfrm>
            <a:off x="10874021" y="1988"/>
            <a:ext cx="1320801" cy="632446"/>
          </a:xfrm>
          <a:prstGeom prst="rect">
            <a:avLst/>
          </a:prstGeom>
        </p:spPr>
      </p:pic>
      <p:sp>
        <p:nvSpPr>
          <p:cNvPr id="6" name="Untertitel 5">
            <a:extLst>
              <a:ext uri="{FF2B5EF4-FFF2-40B4-BE49-F238E27FC236}">
                <a16:creationId xmlns:a16="http://schemas.microsoft.com/office/drawing/2014/main" id="{EE0F8B7A-008D-9AAF-36CA-0C56FFF7FE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Team: </a:t>
            </a:r>
            <a:r>
              <a:rPr lang="de-DE" err="1"/>
              <a:t>qurious</a:t>
            </a:r>
            <a:r>
              <a:rPr lang="de-DE"/>
              <a:t> not </a:t>
            </a:r>
            <a:r>
              <a:rPr lang="de-DE" err="1"/>
              <a:t>serious</a:t>
            </a:r>
            <a:endParaRPr lang="de-DE"/>
          </a:p>
          <a:p>
            <a:r>
              <a:rPr lang="de-DE" err="1"/>
              <a:t>Authors</a:t>
            </a:r>
            <a:r>
              <a:rPr lang="de-DE"/>
              <a:t>: </a:t>
            </a:r>
            <a:r>
              <a:rPr lang="de-DE" err="1"/>
              <a:t>Nessim</a:t>
            </a:r>
            <a:r>
              <a:rPr lang="de-DE"/>
              <a:t> Dridi, Kemal Önen, Maximilian Spitaler, Arne Geipel</a:t>
            </a:r>
          </a:p>
          <a:p>
            <a:r>
              <a:rPr lang="de-DE"/>
              <a:t>ETH Quantum Hackathon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AEF4D-B0DF-4194-1E97-036C6A80E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CCFE-5E9C-4628-9593-D18006D1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QFT with Trapped Ion Gate Set</a:t>
            </a:r>
            <a:endParaRPr lang="en-US" b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7AEF0-DD63-FD55-6A1F-80A08B57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36D4-AC08-452C-8CFD-96D79823A0CB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CA9EA-0E42-C07E-85C6-EC3BC7F98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0FE5A-3294-794C-A217-9B30D0AA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F5B034-9619-D7C8-176C-C4E224F11770}"/>
              </a:ext>
            </a:extLst>
          </p:cNvPr>
          <p:cNvSpPr/>
          <p:nvPr/>
        </p:nvSpPr>
        <p:spPr>
          <a:xfrm>
            <a:off x="2884618" y="3430451"/>
            <a:ext cx="324487" cy="1071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0602AA-E448-D529-E4C2-3DC4B421765C}"/>
              </a:ext>
            </a:extLst>
          </p:cNvPr>
          <p:cNvSpPr/>
          <p:nvPr/>
        </p:nvSpPr>
        <p:spPr>
          <a:xfrm>
            <a:off x="6473900" y="3430450"/>
            <a:ext cx="245660" cy="913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13C91771-2AFE-20ED-1D33-473297928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2230622"/>
            <a:ext cx="9434286" cy="440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0F29A6-943D-5E9C-4075-FEF8AEC2CD78}"/>
              </a:ext>
            </a:extLst>
          </p:cNvPr>
          <p:cNvSpPr txBox="1"/>
          <p:nvPr/>
        </p:nvSpPr>
        <p:spPr>
          <a:xfrm>
            <a:off x="615192" y="1530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Gate Set: </a:t>
            </a:r>
          </a:p>
        </p:txBody>
      </p:sp>
      <p:pic>
        <p:nvPicPr>
          <p:cNvPr id="15" name="Picture 14" descr="A close-up of a smiley face&#10;&#10;AI-generated content may be incorrect.">
            <a:extLst>
              <a:ext uri="{FF2B5EF4-FFF2-40B4-BE49-F238E27FC236}">
                <a16:creationId xmlns:a16="http://schemas.microsoft.com/office/drawing/2014/main" id="{15E19689-D7CD-BB98-1340-5E2AD675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34" y="1386084"/>
            <a:ext cx="6459524" cy="6463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060332-6CBA-15DF-0529-268D1D3AA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6" y="2423885"/>
            <a:ext cx="2086731" cy="903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99FD28C-0107-32D0-3948-F6DCA18EF1D8}"/>
              </a:ext>
            </a:extLst>
          </p:cNvPr>
          <p:cNvSpPr/>
          <p:nvPr/>
        </p:nvSpPr>
        <p:spPr>
          <a:xfrm>
            <a:off x="3039935" y="5019521"/>
            <a:ext cx="7779249" cy="1616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E387FA-1F5A-4D69-3B78-A79060F20C6D}"/>
              </a:ext>
            </a:extLst>
          </p:cNvPr>
          <p:cNvSpPr/>
          <p:nvPr/>
        </p:nvSpPr>
        <p:spPr>
          <a:xfrm>
            <a:off x="5755314" y="5019520"/>
            <a:ext cx="4525630" cy="1616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95CE22-243B-0262-F93A-02BA98FB2A9B}"/>
              </a:ext>
            </a:extLst>
          </p:cNvPr>
          <p:cNvSpPr txBox="1"/>
          <p:nvPr/>
        </p:nvSpPr>
        <p:spPr>
          <a:xfrm>
            <a:off x="7912940" y="2274200"/>
            <a:ext cx="40313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Only have access to maximally entangling 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Mølmer-Sørensen </a:t>
            </a:r>
            <a:r>
              <a:rPr lang="en-US"/>
              <a:t>Gate !</a:t>
            </a:r>
          </a:p>
          <a:p>
            <a:endParaRPr lang="en-US"/>
          </a:p>
          <a:p>
            <a:r>
              <a:rPr lang="en-US" b="1"/>
              <a:t>XX-Rotation is fixed !</a:t>
            </a:r>
          </a:p>
        </p:txBody>
      </p:sp>
    </p:spTree>
    <p:extLst>
      <p:ext uri="{BB962C8B-B14F-4D97-AF65-F5344CB8AC3E}">
        <p14:creationId xmlns:p14="http://schemas.microsoft.com/office/powerpoint/2010/main" val="4022170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F6AC-EC60-AF68-2BAC-FCBD553A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4DEE-5397-AAB5-3A8A-6CEF8AC29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QFT with Trapped Ion Gate Set</a:t>
            </a:r>
            <a:endParaRPr lang="en-US" b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C06BF-A2C7-4194-9B51-60A2B2EAB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36D4-AC08-452C-8CFD-96D79823A0CB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920E8-539B-ECF1-915B-39135525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F4691-8917-2A76-52E8-2EC04C52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DC912-3249-6C76-0329-FCDCD5E4A280}"/>
              </a:ext>
            </a:extLst>
          </p:cNvPr>
          <p:cNvSpPr/>
          <p:nvPr/>
        </p:nvSpPr>
        <p:spPr>
          <a:xfrm>
            <a:off x="2884618" y="3430451"/>
            <a:ext cx="324487" cy="1071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6553CF-9980-E202-A8D7-BD0389224E4F}"/>
              </a:ext>
            </a:extLst>
          </p:cNvPr>
          <p:cNvSpPr/>
          <p:nvPr/>
        </p:nvSpPr>
        <p:spPr>
          <a:xfrm>
            <a:off x="6473900" y="3430450"/>
            <a:ext cx="245660" cy="913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750157A5-4AC3-6A9D-8508-3466A46C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2230622"/>
            <a:ext cx="9434286" cy="440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7A5FAE-4715-4D8A-E453-89A0F4CDD43F}"/>
              </a:ext>
            </a:extLst>
          </p:cNvPr>
          <p:cNvSpPr txBox="1"/>
          <p:nvPr/>
        </p:nvSpPr>
        <p:spPr>
          <a:xfrm>
            <a:off x="615192" y="1530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Gate Set: </a:t>
            </a:r>
          </a:p>
        </p:txBody>
      </p:sp>
      <p:pic>
        <p:nvPicPr>
          <p:cNvPr id="15" name="Picture 14" descr="A close-up of a smiley face&#10;&#10;AI-generated content may be incorrect.">
            <a:extLst>
              <a:ext uri="{FF2B5EF4-FFF2-40B4-BE49-F238E27FC236}">
                <a16:creationId xmlns:a16="http://schemas.microsoft.com/office/drawing/2014/main" id="{6F0D870E-0CD9-5A50-5485-9B079419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34" y="1386084"/>
            <a:ext cx="6459524" cy="6463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CEBF45-9DAD-0271-CDB1-3D8A30275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6" y="2423885"/>
            <a:ext cx="2086731" cy="9035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99D614-4210-DC47-3DA7-3D1CC101A88A}"/>
              </a:ext>
            </a:extLst>
          </p:cNvPr>
          <p:cNvSpPr txBox="1"/>
          <p:nvPr/>
        </p:nvSpPr>
        <p:spPr>
          <a:xfrm>
            <a:off x="7912940" y="2274200"/>
            <a:ext cx="40313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Only have access to maximally entangling 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Mølmer-Sørensen </a:t>
            </a:r>
            <a:r>
              <a:rPr lang="en-US"/>
              <a:t>Gate!</a:t>
            </a:r>
          </a:p>
          <a:p>
            <a:endParaRPr lang="en-US"/>
          </a:p>
          <a:p>
            <a:r>
              <a:rPr lang="en-US" b="1"/>
              <a:t>XX-Rotation is fixed!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60ECC-4C3D-4E80-2663-7A81E2E8CAC7}"/>
              </a:ext>
            </a:extLst>
          </p:cNvPr>
          <p:cNvSpPr txBox="1"/>
          <p:nvPr/>
        </p:nvSpPr>
        <p:spPr>
          <a:xfrm>
            <a:off x="234163" y="5866915"/>
            <a:ext cx="348100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[2] </a:t>
            </a:r>
            <a:r>
              <a:rPr lang="en-US" sz="1600">
                <a:solidFill>
                  <a:srgbClr val="333333"/>
                </a:solidFill>
                <a:ea typeface="+mn-lt"/>
                <a:cs typeface="+mn-lt"/>
              </a:rPr>
              <a:t>Natalie C Brown </a:t>
            </a:r>
            <a:r>
              <a:rPr lang="en-US" sz="1600" i="1">
                <a:solidFill>
                  <a:srgbClr val="333333"/>
                </a:solidFill>
                <a:ea typeface="+mn-lt"/>
                <a:cs typeface="+mn-lt"/>
              </a:rPr>
              <a:t>et al</a:t>
            </a:r>
            <a:r>
              <a:rPr lang="en-US" sz="1600">
                <a:solidFill>
                  <a:srgbClr val="333333"/>
                </a:solidFill>
                <a:ea typeface="+mn-lt"/>
                <a:cs typeface="+mn-lt"/>
              </a:rPr>
              <a:t> 2019 </a:t>
            </a:r>
            <a:r>
              <a:rPr lang="en-US" sz="1600" i="1">
                <a:solidFill>
                  <a:srgbClr val="333333"/>
                </a:solidFill>
                <a:ea typeface="+mn-lt"/>
                <a:cs typeface="+mn-lt"/>
              </a:rPr>
              <a:t>New            J. Phys.</a:t>
            </a:r>
            <a:r>
              <a:rPr lang="en-US" sz="1600">
                <a:solidFill>
                  <a:srgbClr val="333333"/>
                </a:solidFill>
                <a:ea typeface="+mn-lt"/>
                <a:cs typeface="+mn-lt"/>
              </a:rPr>
              <a:t> </a:t>
            </a:r>
            <a:r>
              <a:rPr lang="en-US" sz="1600" b="1">
                <a:solidFill>
                  <a:srgbClr val="333333"/>
                </a:solidFill>
                <a:ea typeface="+mn-lt"/>
                <a:cs typeface="+mn-lt"/>
              </a:rPr>
              <a:t>21</a:t>
            </a:r>
            <a:r>
              <a:rPr lang="en-US" sz="1600">
                <a:solidFill>
                  <a:srgbClr val="333333"/>
                </a:solidFill>
                <a:ea typeface="+mn-lt"/>
                <a:cs typeface="+mn-lt"/>
              </a:rPr>
              <a:t> 073055</a:t>
            </a:r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A336A4-20B2-B6B4-0662-E9DD97C4CBB4}"/>
              </a:ext>
            </a:extLst>
          </p:cNvPr>
          <p:cNvSpPr txBox="1"/>
          <p:nvPr/>
        </p:nvSpPr>
        <p:spPr>
          <a:xfrm>
            <a:off x="4208901" y="5068146"/>
            <a:ext cx="511628" cy="3778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563158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B98F-AF8D-BD5D-B215-8C597268E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QFT Decomposition for Two Qubits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F94491-15AC-CBD8-C755-49CE74D6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0E1E-327B-4119-BCA0-02C2D93E4FD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F5A6F-7CC6-5939-59C9-F79B00330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0889E-9EA1-24DE-7F63-ECA6F81A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11</a:t>
            </a:fld>
            <a:endParaRPr lang="en-US"/>
          </a:p>
        </p:txBody>
      </p:sp>
      <p:pic>
        <p:nvPicPr>
          <p:cNvPr id="3" name="Picture 2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BF1811B6-A6F9-622A-3B1C-F61770174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325" y="2188634"/>
            <a:ext cx="6644972" cy="24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25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A67A5-320D-CC6C-9223-B9F3DC373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5F3C-8A49-CFA1-92D3-DDE38FE2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 QFT Decomposition for Two Qubits 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D702C-B1A4-4BF3-C081-A5E031EA9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40E1E-327B-4119-BCA0-02C2D93E4FD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F393-8EDC-8E39-DCAC-4C73FD425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A186A-FEE3-0562-C85C-58CEC2F7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12</a:t>
            </a:fld>
            <a:endParaRPr lang="en-US"/>
          </a:p>
        </p:txBody>
      </p:sp>
      <p:pic>
        <p:nvPicPr>
          <p:cNvPr id="3" name="Picture 2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29F6372F-D973-9FD2-6A60-3A2A03907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468" y="1722967"/>
            <a:ext cx="5139115" cy="19364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FEAD14-5508-9097-5EF7-12872C3AF101}"/>
              </a:ext>
            </a:extLst>
          </p:cNvPr>
          <p:cNvSpPr txBox="1"/>
          <p:nvPr/>
        </p:nvSpPr>
        <p:spPr>
          <a:xfrm>
            <a:off x="6233160" y="172211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FC0F9-E40F-639E-BED7-0A2EF58F1278}"/>
              </a:ext>
            </a:extLst>
          </p:cNvPr>
          <p:cNvSpPr txBox="1"/>
          <p:nvPr/>
        </p:nvSpPr>
        <p:spPr>
          <a:xfrm>
            <a:off x="3401180" y="5974806"/>
            <a:ext cx="5664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QFT fidelity without noise </a:t>
            </a:r>
            <a:r>
              <a:rPr lang="en-US"/>
              <a:t>for 8 Qubits: 1.00000</a:t>
            </a:r>
          </a:p>
        </p:txBody>
      </p:sp>
      <p:pic>
        <p:nvPicPr>
          <p:cNvPr id="9" name="Picture 8" descr="A diagram of a network&#10;&#10;AI-generated content may be incorrect.">
            <a:extLst>
              <a:ext uri="{FF2B5EF4-FFF2-40B4-BE49-F238E27FC236}">
                <a16:creationId xmlns:a16="http://schemas.microsoft.com/office/drawing/2014/main" id="{AAEA31C5-073B-45EB-0093-5DAA488D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67" r="8120"/>
          <a:stretch/>
        </p:blipFill>
        <p:spPr>
          <a:xfrm>
            <a:off x="1263952" y="3876524"/>
            <a:ext cx="9936245" cy="197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9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5225-4381-6443-D484-31B622C3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QFT Circuit Complexity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3E844-FBED-55BE-CFEF-512FFF20E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D9293-5557-4E5C-ACE2-C8547BA93ED6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1EDCB-ECAD-A142-5C6B-E7FF12D6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77279-FB53-C3B9-ED89-78F30B43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13</a:t>
            </a:fld>
            <a:endParaRPr lang="en-US"/>
          </a:p>
        </p:txBody>
      </p:sp>
      <p:pic>
        <p:nvPicPr>
          <p:cNvPr id="3" name="Picture 2" descr="A graph of a number of qubits&#10;&#10;AI-generated content may be incorrect.">
            <a:extLst>
              <a:ext uri="{FF2B5EF4-FFF2-40B4-BE49-F238E27FC236}">
                <a16:creationId xmlns:a16="http://schemas.microsoft.com/office/drawing/2014/main" id="{51FB201E-D7E0-57F9-DCDA-2E8EC0729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286" y="1324614"/>
            <a:ext cx="9319382" cy="4208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CFCBB8-5DAF-9829-D627-CB849DB50A1C}"/>
              </a:ext>
            </a:extLst>
          </p:cNvPr>
          <p:cNvSpPr txBox="1"/>
          <p:nvPr/>
        </p:nvSpPr>
        <p:spPr>
          <a:xfrm>
            <a:off x="610667" y="5531600"/>
            <a:ext cx="69523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Gate count scales </a:t>
            </a:r>
            <a:r>
              <a:rPr lang="en-US" b="1"/>
              <a:t>quadratically </a:t>
            </a:r>
            <a:r>
              <a:rPr lang="en-US"/>
              <a:t>with number of qubits!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Lower gate count with </a:t>
            </a:r>
            <a:r>
              <a:rPr lang="en-US" b="1"/>
              <a:t>continuous </a:t>
            </a:r>
            <a:r>
              <a:rPr lang="en-US"/>
              <a:t>XX-rotations</a:t>
            </a:r>
          </a:p>
        </p:txBody>
      </p:sp>
    </p:spTree>
    <p:extLst>
      <p:ext uri="{BB962C8B-B14F-4D97-AF65-F5344CB8AC3E}">
        <p14:creationId xmlns:p14="http://schemas.microsoft.com/office/powerpoint/2010/main" val="2830528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0ABB4-DCD3-3E2E-0B0B-F613E9C0D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1E96B-C0D0-7ED2-0DC9-956876C582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VISUALIZATION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CCB92-BAD9-02E7-E924-A6E38A11E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1C36-9EF0-4717-8ECF-32A3C73AC6BD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24B02-BEC5-3286-B870-818B80F2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06198-0F96-3459-545B-EB705575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81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532B6-9C75-E07A-89C3-B2158CF37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Idea</a:t>
            </a:r>
          </a:p>
        </p:txBody>
      </p:sp>
      <p:pic>
        <p:nvPicPr>
          <p:cNvPr id="7" name="Content Placeholder 6" descr="Penning Trap Graph">
            <a:extLst>
              <a:ext uri="{FF2B5EF4-FFF2-40B4-BE49-F238E27FC236}">
                <a16:creationId xmlns:a16="http://schemas.microsoft.com/office/drawing/2014/main" id="{75E65E27-4D46-9EA9-B657-712B06375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867" y="1454506"/>
            <a:ext cx="4453622" cy="45926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3E9B6-D6AC-8361-1C84-B028A66F2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C3C-1463-4D65-B312-09FA177B9E6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1369B-F637-CC1C-13BF-50B5716FA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83D72-281F-2B0E-78EE-F9A478C3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88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14597-B87C-3F54-B77F-2242E6F51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6BAA-945F-DA06-92CC-10FD993BD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Idea</a:t>
            </a:r>
          </a:p>
        </p:txBody>
      </p:sp>
      <p:pic>
        <p:nvPicPr>
          <p:cNvPr id="7" name="Content Placeholder 6" descr="Penning Trap Graph">
            <a:extLst>
              <a:ext uri="{FF2B5EF4-FFF2-40B4-BE49-F238E27FC236}">
                <a16:creationId xmlns:a16="http://schemas.microsoft.com/office/drawing/2014/main" id="{132A020E-6EAD-85EB-BBA5-995A34363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867" y="1454506"/>
            <a:ext cx="4453622" cy="459263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8C7CC-1133-4A2B-8E2C-74E9F459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C3C-1463-4D65-B312-09FA177B9E6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040F0-E8B6-20F1-D444-A9FDDE9D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0C2DA-A8E2-00A8-D655-66B60F6F2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16</a:t>
            </a:fld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C57773F-9183-3FAA-B0A6-4DB2B84D655F}"/>
              </a:ext>
            </a:extLst>
          </p:cNvPr>
          <p:cNvGrpSpPr/>
          <p:nvPr/>
        </p:nvGrpSpPr>
        <p:grpSpPr>
          <a:xfrm>
            <a:off x="7246647" y="2137869"/>
            <a:ext cx="3785641" cy="2962172"/>
            <a:chOff x="3048000" y="1613999"/>
            <a:chExt cx="5442000" cy="4175999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007A725-C150-3A73-F297-3E749D5298A9}"/>
                </a:ext>
              </a:extLst>
            </p:cNvPr>
            <p:cNvCxnSpPr/>
            <p:nvPr/>
          </p:nvCxnSpPr>
          <p:spPr>
            <a:xfrm flipV="1">
              <a:off x="3078000" y="2598000"/>
              <a:ext cx="5412000" cy="600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CBE74CD-0D39-FFB6-17EC-90584E1E0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48000" y="3714000"/>
              <a:ext cx="5412000" cy="600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AC58D2E-F8B8-CC8B-DF67-2C5ECD9888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8000" y="4896000"/>
              <a:ext cx="5412000" cy="600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016FE3F-8FC5-E048-B9DD-23A28C5952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04000" y="1614000"/>
              <a:ext cx="24000" cy="414000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263907B-22BE-2ED6-BDFF-24054C8E6C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4000" y="1613999"/>
              <a:ext cx="24000" cy="414000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01DAF80-19A5-1909-CFDF-CA71656EF1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39999" y="1649998"/>
              <a:ext cx="24000" cy="414000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B92185-C018-8BA1-2EEE-D4FA9D1CBEF0}"/>
                </a:ext>
              </a:extLst>
            </p:cNvPr>
            <p:cNvSpPr/>
            <p:nvPr/>
          </p:nvSpPr>
          <p:spPr>
            <a:xfrm>
              <a:off x="4104000" y="3426000"/>
              <a:ext cx="624000" cy="6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E083506F-B546-B5C6-BD23-6050E90859B6}"/>
                </a:ext>
              </a:extLst>
            </p:cNvPr>
            <p:cNvSpPr/>
            <p:nvPr/>
          </p:nvSpPr>
          <p:spPr>
            <a:xfrm>
              <a:off x="4104000" y="2280000"/>
              <a:ext cx="624000" cy="6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2159C46-B0BB-1FF7-6E14-77AD5478149E}"/>
                </a:ext>
              </a:extLst>
            </p:cNvPr>
            <p:cNvSpPr/>
            <p:nvPr/>
          </p:nvSpPr>
          <p:spPr>
            <a:xfrm>
              <a:off x="6840000" y="2280000"/>
              <a:ext cx="624000" cy="6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7E8FD0F-F7FB-14D4-C051-BCA326B225AF}"/>
                </a:ext>
              </a:extLst>
            </p:cNvPr>
            <p:cNvSpPr/>
            <p:nvPr/>
          </p:nvSpPr>
          <p:spPr>
            <a:xfrm>
              <a:off x="5472000" y="2280000"/>
              <a:ext cx="624000" cy="6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8BEF7A6-9961-A9D9-0BCC-D2B3198C3DA3}"/>
                </a:ext>
              </a:extLst>
            </p:cNvPr>
            <p:cNvSpPr/>
            <p:nvPr/>
          </p:nvSpPr>
          <p:spPr>
            <a:xfrm>
              <a:off x="6840000" y="3431998"/>
              <a:ext cx="624000" cy="6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8DF0EB1-860E-5047-07D3-2AD53B144C81}"/>
                </a:ext>
              </a:extLst>
            </p:cNvPr>
            <p:cNvSpPr/>
            <p:nvPr/>
          </p:nvSpPr>
          <p:spPr>
            <a:xfrm>
              <a:off x="6839999" y="4583998"/>
              <a:ext cx="624000" cy="6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E82DDE8-F96A-9ADB-3D39-9741232CF887}"/>
                </a:ext>
              </a:extLst>
            </p:cNvPr>
            <p:cNvSpPr/>
            <p:nvPr/>
          </p:nvSpPr>
          <p:spPr>
            <a:xfrm>
              <a:off x="5471998" y="4583998"/>
              <a:ext cx="624000" cy="6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006E8EC-F367-D27C-925E-CADAD0155328}"/>
                </a:ext>
              </a:extLst>
            </p:cNvPr>
            <p:cNvSpPr/>
            <p:nvPr/>
          </p:nvSpPr>
          <p:spPr>
            <a:xfrm>
              <a:off x="4103998" y="4583998"/>
              <a:ext cx="624000" cy="63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7BA723D-4AA8-740C-A963-88C2B830B264}"/>
                </a:ext>
              </a:extLst>
            </p:cNvPr>
            <p:cNvSpPr/>
            <p:nvPr/>
          </p:nvSpPr>
          <p:spPr>
            <a:xfrm>
              <a:off x="5472000" y="3425999"/>
              <a:ext cx="624000" cy="6360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74B649F4-9BAC-7F84-20F8-18C49A0F791A}"/>
              </a:ext>
            </a:extLst>
          </p:cNvPr>
          <p:cNvSpPr/>
          <p:nvPr/>
        </p:nvSpPr>
        <p:spPr>
          <a:xfrm>
            <a:off x="5655977" y="3305974"/>
            <a:ext cx="875731" cy="887104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E9F3105-BEA6-E953-9400-F7B3CD2774A1}"/>
              </a:ext>
            </a:extLst>
          </p:cNvPr>
          <p:cNvSpPr/>
          <p:nvPr/>
        </p:nvSpPr>
        <p:spPr>
          <a:xfrm>
            <a:off x="7256464" y="5614587"/>
            <a:ext cx="434076" cy="45113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23B85-D9E1-8BDE-6E7A-1A248373CC4C}"/>
              </a:ext>
            </a:extLst>
          </p:cNvPr>
          <p:cNvSpPr txBox="1"/>
          <p:nvPr/>
        </p:nvSpPr>
        <p:spPr>
          <a:xfrm>
            <a:off x="7689123" y="5517755"/>
            <a:ext cx="42268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/>
              <a:t>= </a:t>
            </a:r>
            <a:r>
              <a:rPr lang="en-US" sz="2800" b="1"/>
              <a:t>interaction zone</a:t>
            </a:r>
          </a:p>
        </p:txBody>
      </p:sp>
    </p:spTree>
    <p:extLst>
      <p:ext uri="{BB962C8B-B14F-4D97-AF65-F5344CB8AC3E}">
        <p14:creationId xmlns:p14="http://schemas.microsoft.com/office/powerpoint/2010/main" val="4166404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7832A-18A4-7D0B-2504-C167A60B2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BFFC-814E-4597-361F-389077CC9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grid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BEFE2-636B-B083-A7FF-52DAB47CD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C3C-1463-4D65-B312-09FA177B9E6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E4C95-BD31-90B1-F129-48F6480D7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AACF1-F0BD-BD34-9EB2-F757B799B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17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7E4086-8ED0-1126-27E3-E9DC467E64A7}"/>
              </a:ext>
            </a:extLst>
          </p:cNvPr>
          <p:cNvCxnSpPr/>
          <p:nvPr/>
        </p:nvCxnSpPr>
        <p:spPr>
          <a:xfrm flipV="1">
            <a:off x="3078000" y="2598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355790-D593-FB30-EB26-6F93330A64B1}"/>
              </a:ext>
            </a:extLst>
          </p:cNvPr>
          <p:cNvCxnSpPr>
            <a:cxnSpLocks/>
          </p:cNvCxnSpPr>
          <p:nvPr/>
        </p:nvCxnSpPr>
        <p:spPr>
          <a:xfrm flipV="1">
            <a:off x="3048000" y="3714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EE7BD37-FCC2-1B07-9455-96A5EF0DDF07}"/>
              </a:ext>
            </a:extLst>
          </p:cNvPr>
          <p:cNvCxnSpPr>
            <a:cxnSpLocks/>
          </p:cNvCxnSpPr>
          <p:nvPr/>
        </p:nvCxnSpPr>
        <p:spPr>
          <a:xfrm flipV="1">
            <a:off x="3078000" y="4896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6E9FD7B-F1AD-086E-134D-D44665FC4EB7}"/>
              </a:ext>
            </a:extLst>
          </p:cNvPr>
          <p:cNvCxnSpPr>
            <a:cxnSpLocks/>
          </p:cNvCxnSpPr>
          <p:nvPr/>
        </p:nvCxnSpPr>
        <p:spPr>
          <a:xfrm flipH="1" flipV="1">
            <a:off x="4404000" y="1614000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AA710F-AC5E-F7F5-0AEA-1052D11EEB8F}"/>
              </a:ext>
            </a:extLst>
          </p:cNvPr>
          <p:cNvCxnSpPr>
            <a:cxnSpLocks/>
          </p:cNvCxnSpPr>
          <p:nvPr/>
        </p:nvCxnSpPr>
        <p:spPr>
          <a:xfrm flipH="1" flipV="1">
            <a:off x="5784000" y="1613999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B70BCD-6117-D392-98EB-F217F8471839}"/>
              </a:ext>
            </a:extLst>
          </p:cNvPr>
          <p:cNvCxnSpPr>
            <a:cxnSpLocks/>
          </p:cNvCxnSpPr>
          <p:nvPr/>
        </p:nvCxnSpPr>
        <p:spPr>
          <a:xfrm flipH="1" flipV="1">
            <a:off x="7139999" y="1649998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12545C2-BC58-796D-5206-EDA9FADDCECD}"/>
              </a:ext>
            </a:extLst>
          </p:cNvPr>
          <p:cNvSpPr/>
          <p:nvPr/>
        </p:nvSpPr>
        <p:spPr>
          <a:xfrm>
            <a:off x="4104000" y="3426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E8F140-76A8-330A-D17E-9AE5A3653889}"/>
              </a:ext>
            </a:extLst>
          </p:cNvPr>
          <p:cNvSpPr/>
          <p:nvPr/>
        </p:nvSpPr>
        <p:spPr>
          <a:xfrm>
            <a:off x="4104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880412-68B2-9F2E-F5F6-3BEBA455F117}"/>
              </a:ext>
            </a:extLst>
          </p:cNvPr>
          <p:cNvSpPr/>
          <p:nvPr/>
        </p:nvSpPr>
        <p:spPr>
          <a:xfrm>
            <a:off x="6840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C4A9BB-C372-A18B-7BF5-044F40513AAA}"/>
              </a:ext>
            </a:extLst>
          </p:cNvPr>
          <p:cNvSpPr/>
          <p:nvPr/>
        </p:nvSpPr>
        <p:spPr>
          <a:xfrm>
            <a:off x="5472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09B887E-406C-1F84-EE8F-CA7823CBEB81}"/>
              </a:ext>
            </a:extLst>
          </p:cNvPr>
          <p:cNvSpPr/>
          <p:nvPr/>
        </p:nvSpPr>
        <p:spPr>
          <a:xfrm>
            <a:off x="6840000" y="3431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70C580A-294A-39AA-BA3B-D047B174B00E}"/>
              </a:ext>
            </a:extLst>
          </p:cNvPr>
          <p:cNvSpPr/>
          <p:nvPr/>
        </p:nvSpPr>
        <p:spPr>
          <a:xfrm>
            <a:off x="6839999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EDCA0D-F780-13E4-84D4-B3038F24B52C}"/>
              </a:ext>
            </a:extLst>
          </p:cNvPr>
          <p:cNvSpPr/>
          <p:nvPr/>
        </p:nvSpPr>
        <p:spPr>
          <a:xfrm>
            <a:off x="5471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8617CB-E919-9442-AB88-B4E77D402AA3}"/>
              </a:ext>
            </a:extLst>
          </p:cNvPr>
          <p:cNvSpPr/>
          <p:nvPr/>
        </p:nvSpPr>
        <p:spPr>
          <a:xfrm>
            <a:off x="4103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48F57FD-243F-D559-86D2-AD61D20B5894}"/>
              </a:ext>
            </a:extLst>
          </p:cNvPr>
          <p:cNvSpPr/>
          <p:nvPr/>
        </p:nvSpPr>
        <p:spPr>
          <a:xfrm>
            <a:off x="5472000" y="3425999"/>
            <a:ext cx="624000" cy="63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46865-FD67-B5BB-9BD4-024D6A033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02DE-C239-9726-1434-257043669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32B48-6C28-69BB-1D49-043ABAB61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C3C-1463-4D65-B312-09FA177B9E6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B8277-FD4E-AB50-0BA7-4907539A2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5A708-F563-33A2-B3CF-8B0B6220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18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1D205F8-E8BA-B74E-8B8B-4ED2AE18A76D}"/>
              </a:ext>
            </a:extLst>
          </p:cNvPr>
          <p:cNvCxnSpPr/>
          <p:nvPr/>
        </p:nvCxnSpPr>
        <p:spPr>
          <a:xfrm flipV="1">
            <a:off x="3078000" y="2598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D7A10-B518-E0F5-612E-D0118CE22C24}"/>
              </a:ext>
            </a:extLst>
          </p:cNvPr>
          <p:cNvCxnSpPr>
            <a:cxnSpLocks/>
          </p:cNvCxnSpPr>
          <p:nvPr/>
        </p:nvCxnSpPr>
        <p:spPr>
          <a:xfrm flipV="1">
            <a:off x="3048000" y="3714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32E640-A5CA-7851-F9CB-9942667825E0}"/>
              </a:ext>
            </a:extLst>
          </p:cNvPr>
          <p:cNvCxnSpPr>
            <a:cxnSpLocks/>
          </p:cNvCxnSpPr>
          <p:nvPr/>
        </p:nvCxnSpPr>
        <p:spPr>
          <a:xfrm flipV="1">
            <a:off x="3078000" y="4896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0411FC-A4C3-4242-C147-6EC43B5E71BE}"/>
              </a:ext>
            </a:extLst>
          </p:cNvPr>
          <p:cNvCxnSpPr>
            <a:cxnSpLocks/>
          </p:cNvCxnSpPr>
          <p:nvPr/>
        </p:nvCxnSpPr>
        <p:spPr>
          <a:xfrm flipH="1" flipV="1">
            <a:off x="4404000" y="1614000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2B6C8E3-790A-04E1-0F41-407728337FCD}"/>
              </a:ext>
            </a:extLst>
          </p:cNvPr>
          <p:cNvCxnSpPr>
            <a:cxnSpLocks/>
          </p:cNvCxnSpPr>
          <p:nvPr/>
        </p:nvCxnSpPr>
        <p:spPr>
          <a:xfrm flipH="1" flipV="1">
            <a:off x="5784000" y="1613999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D858FE1-F3D2-FEC6-E136-3A0D8C3FBFE4}"/>
              </a:ext>
            </a:extLst>
          </p:cNvPr>
          <p:cNvCxnSpPr>
            <a:cxnSpLocks/>
          </p:cNvCxnSpPr>
          <p:nvPr/>
        </p:nvCxnSpPr>
        <p:spPr>
          <a:xfrm flipH="1" flipV="1">
            <a:off x="7139999" y="1649998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0AE91AE-5F50-5538-9BD9-4216B68CD9ED}"/>
              </a:ext>
            </a:extLst>
          </p:cNvPr>
          <p:cNvSpPr/>
          <p:nvPr/>
        </p:nvSpPr>
        <p:spPr>
          <a:xfrm>
            <a:off x="4104000" y="3426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417A7E-FA57-EFD2-E5A7-AA53C8B66D2C}"/>
              </a:ext>
            </a:extLst>
          </p:cNvPr>
          <p:cNvSpPr/>
          <p:nvPr/>
        </p:nvSpPr>
        <p:spPr>
          <a:xfrm>
            <a:off x="4104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3F0E15B-0B60-84C1-8FDA-6EC1219BDB1D}"/>
              </a:ext>
            </a:extLst>
          </p:cNvPr>
          <p:cNvSpPr/>
          <p:nvPr/>
        </p:nvSpPr>
        <p:spPr>
          <a:xfrm>
            <a:off x="6840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CDF9BA-AFD3-0AD8-19D9-92BB04DC6FB2}"/>
              </a:ext>
            </a:extLst>
          </p:cNvPr>
          <p:cNvSpPr/>
          <p:nvPr/>
        </p:nvSpPr>
        <p:spPr>
          <a:xfrm>
            <a:off x="5472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EAE7371-1454-D4C6-B267-8D9A0448BFB8}"/>
              </a:ext>
            </a:extLst>
          </p:cNvPr>
          <p:cNvSpPr/>
          <p:nvPr/>
        </p:nvSpPr>
        <p:spPr>
          <a:xfrm>
            <a:off x="6840000" y="3431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8AF0B2-D36A-2F9A-FF2B-52C3E2856F2F}"/>
              </a:ext>
            </a:extLst>
          </p:cNvPr>
          <p:cNvSpPr/>
          <p:nvPr/>
        </p:nvSpPr>
        <p:spPr>
          <a:xfrm>
            <a:off x="6839999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45628BE-3732-1884-E17C-F9D5829EEBBE}"/>
              </a:ext>
            </a:extLst>
          </p:cNvPr>
          <p:cNvSpPr/>
          <p:nvPr/>
        </p:nvSpPr>
        <p:spPr>
          <a:xfrm>
            <a:off x="5471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929B00-5226-4019-A8BA-BAA0553BBD79}"/>
              </a:ext>
            </a:extLst>
          </p:cNvPr>
          <p:cNvSpPr/>
          <p:nvPr/>
        </p:nvSpPr>
        <p:spPr>
          <a:xfrm>
            <a:off x="4103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092F94-79A7-170C-2D3C-5E5E5FED4AF9}"/>
              </a:ext>
            </a:extLst>
          </p:cNvPr>
          <p:cNvSpPr/>
          <p:nvPr/>
        </p:nvSpPr>
        <p:spPr>
          <a:xfrm>
            <a:off x="5472000" y="3425999"/>
            <a:ext cx="624000" cy="63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2ECD8-747A-EEFF-6D35-A5429770DF83}"/>
              </a:ext>
            </a:extLst>
          </p:cNvPr>
          <p:cNvSpPr/>
          <p:nvPr/>
        </p:nvSpPr>
        <p:spPr>
          <a:xfrm>
            <a:off x="4104000" y="2280000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ECA34B-D9AE-1D48-826D-2A4BD45D2689}"/>
              </a:ext>
            </a:extLst>
          </p:cNvPr>
          <p:cNvSpPr/>
          <p:nvPr/>
        </p:nvSpPr>
        <p:spPr>
          <a:xfrm>
            <a:off x="4104000" y="4584000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3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859A-47B8-1886-DF5A-000C0AB3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would like to achieve ...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DB9DA-22A3-92C5-D9E0-042F022A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0B729-38A4-4107-A4AB-AC72FF1AF94F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DCEDE-551C-7ABE-1108-492B3F532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AA92D-AAB8-08F7-E5E2-90884AFB6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</a:t>
            </a:fld>
            <a:endParaRPr lang="en-US"/>
          </a:p>
        </p:txBody>
      </p:sp>
      <p:pic>
        <p:nvPicPr>
          <p:cNvPr id="11" name="Picture 10" descr="A diagram of a process&#10;&#10;AI-generated content may be incorrect.">
            <a:extLst>
              <a:ext uri="{FF2B5EF4-FFF2-40B4-BE49-F238E27FC236}">
                <a16:creationId xmlns:a16="http://schemas.microsoft.com/office/drawing/2014/main" id="{6148DACB-C9A9-59A0-5194-A4EF2B26B0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350" t="-1071" r="-77" b="-294"/>
          <a:stretch/>
        </p:blipFill>
        <p:spPr>
          <a:xfrm>
            <a:off x="1142999" y="1306553"/>
            <a:ext cx="9598299" cy="5329078"/>
          </a:xfrm>
          <a:prstGeom prst="rect">
            <a:avLst/>
          </a:prstGeom>
        </p:spPr>
      </p:pic>
      <p:pic>
        <p:nvPicPr>
          <p:cNvPr id="41" name="Picture 40" descr="A group of circles with a yellow circle in the middle&#10;&#10;AI-generated content may be incorrect.">
            <a:extLst>
              <a:ext uri="{FF2B5EF4-FFF2-40B4-BE49-F238E27FC236}">
                <a16:creationId xmlns:a16="http://schemas.microsoft.com/office/drawing/2014/main" id="{A600693C-F84C-BA25-E5BF-D521168E9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693" y="3260120"/>
            <a:ext cx="1824567" cy="1414236"/>
          </a:xfrm>
          <a:prstGeom prst="rect">
            <a:avLst/>
          </a:prstGeom>
        </p:spPr>
      </p:pic>
      <p:pic>
        <p:nvPicPr>
          <p:cNvPr id="47" name="Picture 46" descr="A screenshot of a graph&#10;&#10;AI-generated content may be incorrect.">
            <a:extLst>
              <a:ext uri="{FF2B5EF4-FFF2-40B4-BE49-F238E27FC236}">
                <a16:creationId xmlns:a16="http://schemas.microsoft.com/office/drawing/2014/main" id="{5897E2A8-5E32-5DD0-097D-B43D2374E8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8" t="11236" r="193"/>
          <a:stretch/>
        </p:blipFill>
        <p:spPr>
          <a:xfrm>
            <a:off x="7765129" y="5031619"/>
            <a:ext cx="2491700" cy="1548193"/>
          </a:xfrm>
          <a:prstGeom prst="rect">
            <a:avLst/>
          </a:prstGeom>
        </p:spPr>
      </p:pic>
      <p:pic>
        <p:nvPicPr>
          <p:cNvPr id="49" name="Picture 48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15A5DAEB-117D-75A7-32E8-E96746337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9087" y="1493158"/>
            <a:ext cx="3778401" cy="14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42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02001-7EE8-9E98-2B68-E4E361213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F2B5-CE18-3137-4E76-E4217DB30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Move 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C14EE-15FE-2A79-DFDB-971418235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C3C-1463-4D65-B312-09FA177B9E6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082AC-7D17-038C-92A5-C5701D2B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635E2-FB99-0F24-552D-09376291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19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6A50144-032C-CEE7-FC8E-4F6928F6D14D}"/>
              </a:ext>
            </a:extLst>
          </p:cNvPr>
          <p:cNvCxnSpPr/>
          <p:nvPr/>
        </p:nvCxnSpPr>
        <p:spPr>
          <a:xfrm flipV="1">
            <a:off x="3078000" y="2598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7CEB392-F354-FA47-F61C-E7390FA4ED9C}"/>
              </a:ext>
            </a:extLst>
          </p:cNvPr>
          <p:cNvCxnSpPr>
            <a:cxnSpLocks/>
          </p:cNvCxnSpPr>
          <p:nvPr/>
        </p:nvCxnSpPr>
        <p:spPr>
          <a:xfrm flipV="1">
            <a:off x="3048000" y="3714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2746A04-78C7-0F43-2F65-C194D8673138}"/>
              </a:ext>
            </a:extLst>
          </p:cNvPr>
          <p:cNvCxnSpPr>
            <a:cxnSpLocks/>
          </p:cNvCxnSpPr>
          <p:nvPr/>
        </p:nvCxnSpPr>
        <p:spPr>
          <a:xfrm flipV="1">
            <a:off x="3078000" y="4896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C507A2-D779-39C2-F7E5-382624CEBAC4}"/>
              </a:ext>
            </a:extLst>
          </p:cNvPr>
          <p:cNvCxnSpPr>
            <a:cxnSpLocks/>
          </p:cNvCxnSpPr>
          <p:nvPr/>
        </p:nvCxnSpPr>
        <p:spPr>
          <a:xfrm flipH="1" flipV="1">
            <a:off x="4404000" y="1614000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6A0436-72B9-082E-8F05-7521698D51F5}"/>
              </a:ext>
            </a:extLst>
          </p:cNvPr>
          <p:cNvCxnSpPr>
            <a:cxnSpLocks/>
          </p:cNvCxnSpPr>
          <p:nvPr/>
        </p:nvCxnSpPr>
        <p:spPr>
          <a:xfrm flipH="1" flipV="1">
            <a:off x="5784000" y="1613999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7171F5-8C7C-AEB3-C2F2-2E64C9EB078C}"/>
              </a:ext>
            </a:extLst>
          </p:cNvPr>
          <p:cNvCxnSpPr>
            <a:cxnSpLocks/>
          </p:cNvCxnSpPr>
          <p:nvPr/>
        </p:nvCxnSpPr>
        <p:spPr>
          <a:xfrm flipH="1" flipV="1">
            <a:off x="7139999" y="1649998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540B614-F51E-62D7-9863-8B4558B38403}"/>
              </a:ext>
            </a:extLst>
          </p:cNvPr>
          <p:cNvSpPr/>
          <p:nvPr/>
        </p:nvSpPr>
        <p:spPr>
          <a:xfrm>
            <a:off x="4104000" y="3426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0929C4-37BB-8336-F7C8-5E9D568D8253}"/>
              </a:ext>
            </a:extLst>
          </p:cNvPr>
          <p:cNvSpPr/>
          <p:nvPr/>
        </p:nvSpPr>
        <p:spPr>
          <a:xfrm>
            <a:off x="4104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A4CD28-0B67-81EA-0A10-465B13E5178D}"/>
              </a:ext>
            </a:extLst>
          </p:cNvPr>
          <p:cNvSpPr/>
          <p:nvPr/>
        </p:nvSpPr>
        <p:spPr>
          <a:xfrm>
            <a:off x="6840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F598B1-512A-69C5-78D7-0820DA4ECF48}"/>
              </a:ext>
            </a:extLst>
          </p:cNvPr>
          <p:cNvSpPr/>
          <p:nvPr/>
        </p:nvSpPr>
        <p:spPr>
          <a:xfrm>
            <a:off x="5472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E4B3C2-01DC-A683-747B-63C7C4841EFC}"/>
              </a:ext>
            </a:extLst>
          </p:cNvPr>
          <p:cNvSpPr/>
          <p:nvPr/>
        </p:nvSpPr>
        <p:spPr>
          <a:xfrm>
            <a:off x="6840000" y="3431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0CA21CE-1880-3BF4-D78D-A2E41D5D76A6}"/>
              </a:ext>
            </a:extLst>
          </p:cNvPr>
          <p:cNvSpPr/>
          <p:nvPr/>
        </p:nvSpPr>
        <p:spPr>
          <a:xfrm>
            <a:off x="6839999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1CE2D3E-7BAD-05EC-1A8C-3A423CB8E2C9}"/>
              </a:ext>
            </a:extLst>
          </p:cNvPr>
          <p:cNvSpPr/>
          <p:nvPr/>
        </p:nvSpPr>
        <p:spPr>
          <a:xfrm>
            <a:off x="5471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B0F1227-64B4-0170-37F8-D0D8CA033225}"/>
              </a:ext>
            </a:extLst>
          </p:cNvPr>
          <p:cNvSpPr/>
          <p:nvPr/>
        </p:nvSpPr>
        <p:spPr>
          <a:xfrm>
            <a:off x="4103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C6FD9AA-5147-56F8-CB06-FCF8DFB67C10}"/>
              </a:ext>
            </a:extLst>
          </p:cNvPr>
          <p:cNvSpPr/>
          <p:nvPr/>
        </p:nvSpPr>
        <p:spPr>
          <a:xfrm>
            <a:off x="5472000" y="3425999"/>
            <a:ext cx="624000" cy="63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9AA0DA0-5360-4797-78B1-55183D05EEFF}"/>
              </a:ext>
            </a:extLst>
          </p:cNvPr>
          <p:cNvSpPr/>
          <p:nvPr/>
        </p:nvSpPr>
        <p:spPr>
          <a:xfrm>
            <a:off x="4104000" y="3434373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1E620D-FF2C-AD4C-95E7-483CFB65F7D2}"/>
              </a:ext>
            </a:extLst>
          </p:cNvPr>
          <p:cNvSpPr/>
          <p:nvPr/>
        </p:nvSpPr>
        <p:spPr>
          <a:xfrm>
            <a:off x="5474463" y="4584000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4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0B01-6F8B-D026-06BF-0D9BF89B5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5745-49A3-8A63-E038-C559ACD2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Idle 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DE25B-9F72-AADD-37A3-5BC02DEA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C3C-1463-4D65-B312-09FA177B9E6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F491F-7F5C-0AF2-91EF-F5DD160A5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D0541-D38C-0892-591D-78894568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20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DFC32F-0588-B50C-8712-B4C58696815B}"/>
              </a:ext>
            </a:extLst>
          </p:cNvPr>
          <p:cNvCxnSpPr/>
          <p:nvPr/>
        </p:nvCxnSpPr>
        <p:spPr>
          <a:xfrm flipV="1">
            <a:off x="3078000" y="2598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180CDF-CC00-A6D9-812C-E98290809FD1}"/>
              </a:ext>
            </a:extLst>
          </p:cNvPr>
          <p:cNvCxnSpPr>
            <a:cxnSpLocks/>
          </p:cNvCxnSpPr>
          <p:nvPr/>
        </p:nvCxnSpPr>
        <p:spPr>
          <a:xfrm flipV="1">
            <a:off x="3048000" y="3714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6A2CCA-ADB7-79A4-698D-56C1C0D2A060}"/>
              </a:ext>
            </a:extLst>
          </p:cNvPr>
          <p:cNvCxnSpPr>
            <a:cxnSpLocks/>
          </p:cNvCxnSpPr>
          <p:nvPr/>
        </p:nvCxnSpPr>
        <p:spPr>
          <a:xfrm flipV="1">
            <a:off x="3078000" y="4896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613902-EB32-2264-C121-104A3D2BBD11}"/>
              </a:ext>
            </a:extLst>
          </p:cNvPr>
          <p:cNvCxnSpPr>
            <a:cxnSpLocks/>
          </p:cNvCxnSpPr>
          <p:nvPr/>
        </p:nvCxnSpPr>
        <p:spPr>
          <a:xfrm flipH="1" flipV="1">
            <a:off x="4404000" y="1614000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960972-BE86-F87C-C851-08DC0D918EDA}"/>
              </a:ext>
            </a:extLst>
          </p:cNvPr>
          <p:cNvCxnSpPr>
            <a:cxnSpLocks/>
          </p:cNvCxnSpPr>
          <p:nvPr/>
        </p:nvCxnSpPr>
        <p:spPr>
          <a:xfrm flipH="1" flipV="1">
            <a:off x="5784000" y="1613999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1309668-C39D-5144-9172-ABDA9DA084FC}"/>
              </a:ext>
            </a:extLst>
          </p:cNvPr>
          <p:cNvCxnSpPr>
            <a:cxnSpLocks/>
          </p:cNvCxnSpPr>
          <p:nvPr/>
        </p:nvCxnSpPr>
        <p:spPr>
          <a:xfrm flipH="1" flipV="1">
            <a:off x="7139999" y="1649998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C573F56-C813-D8CE-B58A-3FCBF006578D}"/>
              </a:ext>
            </a:extLst>
          </p:cNvPr>
          <p:cNvSpPr/>
          <p:nvPr/>
        </p:nvSpPr>
        <p:spPr>
          <a:xfrm>
            <a:off x="4104000" y="3426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1AEB55-8584-3DF1-CCFF-5C6B503C39BA}"/>
              </a:ext>
            </a:extLst>
          </p:cNvPr>
          <p:cNvSpPr/>
          <p:nvPr/>
        </p:nvSpPr>
        <p:spPr>
          <a:xfrm>
            <a:off x="4104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0010CF0-F6EC-F439-0CB5-CCD0D5C6BFDC}"/>
              </a:ext>
            </a:extLst>
          </p:cNvPr>
          <p:cNvSpPr/>
          <p:nvPr/>
        </p:nvSpPr>
        <p:spPr>
          <a:xfrm>
            <a:off x="6840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4AAA30B-212E-D2EA-9DFC-7D036306880A}"/>
              </a:ext>
            </a:extLst>
          </p:cNvPr>
          <p:cNvSpPr/>
          <p:nvPr/>
        </p:nvSpPr>
        <p:spPr>
          <a:xfrm>
            <a:off x="5472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4E2EE3-4B7B-9FA7-4AAB-256E04720CA1}"/>
              </a:ext>
            </a:extLst>
          </p:cNvPr>
          <p:cNvSpPr/>
          <p:nvPr/>
        </p:nvSpPr>
        <p:spPr>
          <a:xfrm>
            <a:off x="6840000" y="3431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B50C66-C139-5A41-F8BD-0E46A18AE640}"/>
              </a:ext>
            </a:extLst>
          </p:cNvPr>
          <p:cNvSpPr/>
          <p:nvPr/>
        </p:nvSpPr>
        <p:spPr>
          <a:xfrm>
            <a:off x="6839999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4925D3-EF6A-0D86-D3CE-52B2C461C1A9}"/>
              </a:ext>
            </a:extLst>
          </p:cNvPr>
          <p:cNvSpPr/>
          <p:nvPr/>
        </p:nvSpPr>
        <p:spPr>
          <a:xfrm>
            <a:off x="5471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422D0F-9698-B732-F960-85CD20543699}"/>
              </a:ext>
            </a:extLst>
          </p:cNvPr>
          <p:cNvSpPr/>
          <p:nvPr/>
        </p:nvSpPr>
        <p:spPr>
          <a:xfrm>
            <a:off x="4103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39AB30-1549-5370-C9EC-BC2E02CF5BE2}"/>
              </a:ext>
            </a:extLst>
          </p:cNvPr>
          <p:cNvSpPr/>
          <p:nvPr/>
        </p:nvSpPr>
        <p:spPr>
          <a:xfrm>
            <a:off x="5472000" y="3425999"/>
            <a:ext cx="624000" cy="63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BC51D41-2548-6387-5904-04F45E7E9EFE}"/>
              </a:ext>
            </a:extLst>
          </p:cNvPr>
          <p:cNvSpPr/>
          <p:nvPr/>
        </p:nvSpPr>
        <p:spPr>
          <a:xfrm>
            <a:off x="4104000" y="3434373"/>
            <a:ext cx="624000" cy="636000"/>
          </a:xfrm>
          <a:prstGeom prst="ellipse">
            <a:avLst/>
          </a:prstGeom>
          <a:solidFill>
            <a:srgbClr val="506EB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32315C-ED0B-E833-A803-FDBAAA66BE05}"/>
              </a:ext>
            </a:extLst>
          </p:cNvPr>
          <p:cNvSpPr/>
          <p:nvPr/>
        </p:nvSpPr>
        <p:spPr>
          <a:xfrm>
            <a:off x="5474463" y="4584000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9661E9-03FD-8641-7A9A-F84E8DEFFD40}"/>
              </a:ext>
            </a:extLst>
          </p:cNvPr>
          <p:cNvCxnSpPr/>
          <p:nvPr/>
        </p:nvCxnSpPr>
        <p:spPr>
          <a:xfrm>
            <a:off x="4005803" y="3344819"/>
            <a:ext cx="752171" cy="758497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A1C9E9-BF6D-522E-2B87-E10B4C10F391}"/>
              </a:ext>
            </a:extLst>
          </p:cNvPr>
          <p:cNvCxnSpPr>
            <a:cxnSpLocks/>
          </p:cNvCxnSpPr>
          <p:nvPr/>
        </p:nvCxnSpPr>
        <p:spPr>
          <a:xfrm flipV="1">
            <a:off x="4100395" y="3341316"/>
            <a:ext cx="605027" cy="765502"/>
          </a:xfrm>
          <a:prstGeom prst="straightConnector1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37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AB72D-F201-4816-910F-642D2ABEE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81646-EBC5-BE92-C27A-9FDF61901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Un-idle 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9C280-2140-7F54-436A-089BBC6EC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C3C-1463-4D65-B312-09FA177B9E6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A9198-008E-5C5A-D312-9EAD94F3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481D2-C6D9-C827-76FB-DD3D27CD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21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6553A0D-811E-5FAD-ABD1-9368FB135412}"/>
              </a:ext>
            </a:extLst>
          </p:cNvPr>
          <p:cNvCxnSpPr/>
          <p:nvPr/>
        </p:nvCxnSpPr>
        <p:spPr>
          <a:xfrm flipV="1">
            <a:off x="3078000" y="2598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81DF219-36D9-364E-C2B3-D826D77B8119}"/>
              </a:ext>
            </a:extLst>
          </p:cNvPr>
          <p:cNvCxnSpPr>
            <a:cxnSpLocks/>
          </p:cNvCxnSpPr>
          <p:nvPr/>
        </p:nvCxnSpPr>
        <p:spPr>
          <a:xfrm flipV="1">
            <a:off x="3048000" y="3714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D116E42-0CA3-4FF3-025B-74FE479D254F}"/>
              </a:ext>
            </a:extLst>
          </p:cNvPr>
          <p:cNvCxnSpPr>
            <a:cxnSpLocks/>
          </p:cNvCxnSpPr>
          <p:nvPr/>
        </p:nvCxnSpPr>
        <p:spPr>
          <a:xfrm flipV="1">
            <a:off x="3078000" y="4896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707092-F0D7-735E-5A02-C55167FEA656}"/>
              </a:ext>
            </a:extLst>
          </p:cNvPr>
          <p:cNvCxnSpPr>
            <a:cxnSpLocks/>
          </p:cNvCxnSpPr>
          <p:nvPr/>
        </p:nvCxnSpPr>
        <p:spPr>
          <a:xfrm flipH="1" flipV="1">
            <a:off x="4404000" y="1614000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3EC432-B438-08AB-D5B4-0F9803C511DA}"/>
              </a:ext>
            </a:extLst>
          </p:cNvPr>
          <p:cNvCxnSpPr>
            <a:cxnSpLocks/>
          </p:cNvCxnSpPr>
          <p:nvPr/>
        </p:nvCxnSpPr>
        <p:spPr>
          <a:xfrm flipH="1" flipV="1">
            <a:off x="5784000" y="1613999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D2EE5D-B8ED-2E04-87A3-50D47FF8176D}"/>
              </a:ext>
            </a:extLst>
          </p:cNvPr>
          <p:cNvCxnSpPr>
            <a:cxnSpLocks/>
          </p:cNvCxnSpPr>
          <p:nvPr/>
        </p:nvCxnSpPr>
        <p:spPr>
          <a:xfrm flipH="1" flipV="1">
            <a:off x="7139999" y="1649998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69F56F9-CEC0-88F7-6B6A-FDB811D65ED7}"/>
              </a:ext>
            </a:extLst>
          </p:cNvPr>
          <p:cNvSpPr/>
          <p:nvPr/>
        </p:nvSpPr>
        <p:spPr>
          <a:xfrm>
            <a:off x="4104000" y="3426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006BB97-4B29-4A2E-53CC-C3A0BB6B4D67}"/>
              </a:ext>
            </a:extLst>
          </p:cNvPr>
          <p:cNvSpPr/>
          <p:nvPr/>
        </p:nvSpPr>
        <p:spPr>
          <a:xfrm>
            <a:off x="4104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218E74-DEF1-27B8-6012-3DE4F4AB854F}"/>
              </a:ext>
            </a:extLst>
          </p:cNvPr>
          <p:cNvSpPr/>
          <p:nvPr/>
        </p:nvSpPr>
        <p:spPr>
          <a:xfrm>
            <a:off x="6840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CFDC36-BF57-DE17-BC65-597C4F921D2C}"/>
              </a:ext>
            </a:extLst>
          </p:cNvPr>
          <p:cNvSpPr/>
          <p:nvPr/>
        </p:nvSpPr>
        <p:spPr>
          <a:xfrm>
            <a:off x="5472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EC4DFA-DA7D-FD8A-3741-ED42AE6AF777}"/>
              </a:ext>
            </a:extLst>
          </p:cNvPr>
          <p:cNvSpPr/>
          <p:nvPr/>
        </p:nvSpPr>
        <p:spPr>
          <a:xfrm>
            <a:off x="6840000" y="3431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7965E1-DDCF-C1E0-0E9E-6CB631236DBF}"/>
              </a:ext>
            </a:extLst>
          </p:cNvPr>
          <p:cNvSpPr/>
          <p:nvPr/>
        </p:nvSpPr>
        <p:spPr>
          <a:xfrm>
            <a:off x="6839999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CD4C69E-ADDB-C9CA-2A87-241021CC2120}"/>
              </a:ext>
            </a:extLst>
          </p:cNvPr>
          <p:cNvSpPr/>
          <p:nvPr/>
        </p:nvSpPr>
        <p:spPr>
          <a:xfrm>
            <a:off x="5471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EA7E35-6147-3989-DCE3-C694BA940DAF}"/>
              </a:ext>
            </a:extLst>
          </p:cNvPr>
          <p:cNvSpPr/>
          <p:nvPr/>
        </p:nvSpPr>
        <p:spPr>
          <a:xfrm>
            <a:off x="4103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B918C18-2BD0-955D-67F6-086C2C77919E}"/>
              </a:ext>
            </a:extLst>
          </p:cNvPr>
          <p:cNvSpPr/>
          <p:nvPr/>
        </p:nvSpPr>
        <p:spPr>
          <a:xfrm>
            <a:off x="5472000" y="3425999"/>
            <a:ext cx="624000" cy="63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893332-E443-B4CC-6CD5-8A752B1CBC82}"/>
              </a:ext>
            </a:extLst>
          </p:cNvPr>
          <p:cNvSpPr/>
          <p:nvPr/>
        </p:nvSpPr>
        <p:spPr>
          <a:xfrm>
            <a:off x="4104000" y="3434373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06662A-CF83-D030-689D-DCA3564CA381}"/>
              </a:ext>
            </a:extLst>
          </p:cNvPr>
          <p:cNvSpPr/>
          <p:nvPr/>
        </p:nvSpPr>
        <p:spPr>
          <a:xfrm>
            <a:off x="5474463" y="4584000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512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19F59-45DF-1553-98C1-D48A0EF29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298C-5C6E-D263-F24A-BB67535E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Qubit Gates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A451F-7973-3AEF-08C7-6ACAAF2D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C3C-1463-4D65-B312-09FA177B9E6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4E2FB-3697-C5DF-F01B-53D09AC7D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D4678-4D3A-60EF-522F-DC5A45A8A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22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12E280-9981-CF8D-D29E-ED2AACE5D29D}"/>
              </a:ext>
            </a:extLst>
          </p:cNvPr>
          <p:cNvCxnSpPr/>
          <p:nvPr/>
        </p:nvCxnSpPr>
        <p:spPr>
          <a:xfrm flipV="1">
            <a:off x="3078000" y="2598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36AD433-04F3-3395-594A-5C893891BA47}"/>
              </a:ext>
            </a:extLst>
          </p:cNvPr>
          <p:cNvCxnSpPr>
            <a:cxnSpLocks/>
          </p:cNvCxnSpPr>
          <p:nvPr/>
        </p:nvCxnSpPr>
        <p:spPr>
          <a:xfrm flipV="1">
            <a:off x="3048000" y="3714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68A415-81C0-5C38-C2D0-66BC55301E55}"/>
              </a:ext>
            </a:extLst>
          </p:cNvPr>
          <p:cNvCxnSpPr>
            <a:cxnSpLocks/>
          </p:cNvCxnSpPr>
          <p:nvPr/>
        </p:nvCxnSpPr>
        <p:spPr>
          <a:xfrm flipV="1">
            <a:off x="3078000" y="4896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AB9FE5B-743C-7626-B0BE-A779AEA7E920}"/>
              </a:ext>
            </a:extLst>
          </p:cNvPr>
          <p:cNvCxnSpPr>
            <a:cxnSpLocks/>
          </p:cNvCxnSpPr>
          <p:nvPr/>
        </p:nvCxnSpPr>
        <p:spPr>
          <a:xfrm flipH="1" flipV="1">
            <a:off x="4404000" y="1614000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4CAC0C-2181-4F08-02D8-943C930E0BB5}"/>
              </a:ext>
            </a:extLst>
          </p:cNvPr>
          <p:cNvCxnSpPr>
            <a:cxnSpLocks/>
          </p:cNvCxnSpPr>
          <p:nvPr/>
        </p:nvCxnSpPr>
        <p:spPr>
          <a:xfrm flipH="1" flipV="1">
            <a:off x="5784000" y="1613999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867AC4-A7B9-F5F1-0710-3EFC90CF570C}"/>
              </a:ext>
            </a:extLst>
          </p:cNvPr>
          <p:cNvCxnSpPr>
            <a:cxnSpLocks/>
          </p:cNvCxnSpPr>
          <p:nvPr/>
        </p:nvCxnSpPr>
        <p:spPr>
          <a:xfrm flipH="1" flipV="1">
            <a:off x="7139999" y="1649998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740BCE8-A91B-6B95-5FAF-679D4DB5F167}"/>
              </a:ext>
            </a:extLst>
          </p:cNvPr>
          <p:cNvSpPr/>
          <p:nvPr/>
        </p:nvSpPr>
        <p:spPr>
          <a:xfrm>
            <a:off x="4104000" y="3426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820AA1-F8BD-55A5-5C50-DA8F3E087F46}"/>
              </a:ext>
            </a:extLst>
          </p:cNvPr>
          <p:cNvSpPr/>
          <p:nvPr/>
        </p:nvSpPr>
        <p:spPr>
          <a:xfrm>
            <a:off x="4104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731919-56E0-4A56-290E-7EB298262537}"/>
              </a:ext>
            </a:extLst>
          </p:cNvPr>
          <p:cNvSpPr/>
          <p:nvPr/>
        </p:nvSpPr>
        <p:spPr>
          <a:xfrm>
            <a:off x="6840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AF200D-B0BF-F7B7-429A-F49DA7DE91A6}"/>
              </a:ext>
            </a:extLst>
          </p:cNvPr>
          <p:cNvSpPr/>
          <p:nvPr/>
        </p:nvSpPr>
        <p:spPr>
          <a:xfrm>
            <a:off x="5472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6A934F3-4B9C-644E-0296-7B5D57ADA957}"/>
              </a:ext>
            </a:extLst>
          </p:cNvPr>
          <p:cNvSpPr/>
          <p:nvPr/>
        </p:nvSpPr>
        <p:spPr>
          <a:xfrm>
            <a:off x="6840000" y="3431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08FC7C-8EE1-1E8E-84F1-B4C92620F880}"/>
              </a:ext>
            </a:extLst>
          </p:cNvPr>
          <p:cNvSpPr/>
          <p:nvPr/>
        </p:nvSpPr>
        <p:spPr>
          <a:xfrm>
            <a:off x="6839999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237A32-A5DC-606E-3EE8-5C30B71B8FE8}"/>
              </a:ext>
            </a:extLst>
          </p:cNvPr>
          <p:cNvSpPr/>
          <p:nvPr/>
        </p:nvSpPr>
        <p:spPr>
          <a:xfrm>
            <a:off x="5471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7FFFCA5-ACCE-0F9F-6A88-CD1B61090D0A}"/>
              </a:ext>
            </a:extLst>
          </p:cNvPr>
          <p:cNvSpPr/>
          <p:nvPr/>
        </p:nvSpPr>
        <p:spPr>
          <a:xfrm>
            <a:off x="4103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D91553-CF4D-8BCB-3C33-9F7FBDF4F551}"/>
              </a:ext>
            </a:extLst>
          </p:cNvPr>
          <p:cNvSpPr/>
          <p:nvPr/>
        </p:nvSpPr>
        <p:spPr>
          <a:xfrm>
            <a:off x="5472000" y="3425999"/>
            <a:ext cx="624000" cy="63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4B63E5-745B-66B7-5171-483BB067FF25}"/>
              </a:ext>
            </a:extLst>
          </p:cNvPr>
          <p:cNvSpPr/>
          <p:nvPr/>
        </p:nvSpPr>
        <p:spPr>
          <a:xfrm>
            <a:off x="5474463" y="3195537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07FFBDC-5401-F207-26FA-C0F4C787F375}"/>
              </a:ext>
            </a:extLst>
          </p:cNvPr>
          <p:cNvSpPr/>
          <p:nvPr/>
        </p:nvSpPr>
        <p:spPr>
          <a:xfrm>
            <a:off x="5485836" y="3685522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158CE6-06EA-B436-E730-ED57738470D4}"/>
              </a:ext>
            </a:extLst>
          </p:cNvPr>
          <p:cNvGrpSpPr/>
          <p:nvPr/>
        </p:nvGrpSpPr>
        <p:grpSpPr>
          <a:xfrm>
            <a:off x="5387217" y="3037200"/>
            <a:ext cx="816494" cy="1438239"/>
            <a:chOff x="5380161" y="3008978"/>
            <a:chExt cx="816494" cy="143823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7D25395-2259-B97F-6735-C4DCCDAD2FCC}"/>
                </a:ext>
              </a:extLst>
            </p:cNvPr>
            <p:cNvSpPr/>
            <p:nvPr/>
          </p:nvSpPr>
          <p:spPr>
            <a:xfrm>
              <a:off x="5380161" y="3008978"/>
              <a:ext cx="813186" cy="80942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  <a:effectLst>
              <a:outerShdw blurRad="63500" dist="38100" dir="2700000">
                <a:srgbClr val="000000">
                  <a:alpha val="40000"/>
                </a:srgbClr>
              </a:outerShdw>
              <a:reflection endPos="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C0800D-1AE3-8808-EF49-DB1C54A85A35}"/>
                </a:ext>
              </a:extLst>
            </p:cNvPr>
            <p:cNvSpPr/>
            <p:nvPr/>
          </p:nvSpPr>
          <p:spPr>
            <a:xfrm>
              <a:off x="5383469" y="3637797"/>
              <a:ext cx="813186" cy="80942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23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D1965-44D9-16CC-CF6C-638D108C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EA0A1-85E9-963C-55A5-65702353A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Move 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544A6-8E0F-17F8-15FF-4BA37CBA1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5CC3C-1463-4D65-B312-09FA177B9E6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9274-8883-3300-138B-E4566D0E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E75154-2928-A636-3C93-58D61420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23</a:t>
            </a:fld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CDCF4F-D5A4-9140-E9DD-11E31051A0FA}"/>
              </a:ext>
            </a:extLst>
          </p:cNvPr>
          <p:cNvCxnSpPr/>
          <p:nvPr/>
        </p:nvCxnSpPr>
        <p:spPr>
          <a:xfrm flipV="1">
            <a:off x="3078000" y="2598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394353-DCBF-A60E-0873-0C23118BB8E2}"/>
              </a:ext>
            </a:extLst>
          </p:cNvPr>
          <p:cNvCxnSpPr>
            <a:cxnSpLocks/>
          </p:cNvCxnSpPr>
          <p:nvPr/>
        </p:nvCxnSpPr>
        <p:spPr>
          <a:xfrm flipV="1">
            <a:off x="3048000" y="3714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5730F2-448B-C27E-E382-3A5FB3F7FA5A}"/>
              </a:ext>
            </a:extLst>
          </p:cNvPr>
          <p:cNvCxnSpPr>
            <a:cxnSpLocks/>
          </p:cNvCxnSpPr>
          <p:nvPr/>
        </p:nvCxnSpPr>
        <p:spPr>
          <a:xfrm flipV="1">
            <a:off x="3078000" y="4896000"/>
            <a:ext cx="5412000" cy="6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440961E-D529-597B-CD02-37EA5CA4833B}"/>
              </a:ext>
            </a:extLst>
          </p:cNvPr>
          <p:cNvCxnSpPr>
            <a:cxnSpLocks/>
          </p:cNvCxnSpPr>
          <p:nvPr/>
        </p:nvCxnSpPr>
        <p:spPr>
          <a:xfrm flipH="1" flipV="1">
            <a:off x="4404000" y="1614000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26E4F1-B850-B373-661B-DF29614F4E51}"/>
              </a:ext>
            </a:extLst>
          </p:cNvPr>
          <p:cNvCxnSpPr>
            <a:cxnSpLocks/>
          </p:cNvCxnSpPr>
          <p:nvPr/>
        </p:nvCxnSpPr>
        <p:spPr>
          <a:xfrm flipH="1" flipV="1">
            <a:off x="5784000" y="1613999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E65725-5BDC-493A-6A87-A38C0A61D4E7}"/>
              </a:ext>
            </a:extLst>
          </p:cNvPr>
          <p:cNvCxnSpPr>
            <a:cxnSpLocks/>
          </p:cNvCxnSpPr>
          <p:nvPr/>
        </p:nvCxnSpPr>
        <p:spPr>
          <a:xfrm flipH="1" flipV="1">
            <a:off x="7139999" y="1649998"/>
            <a:ext cx="24000" cy="414000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FFC06B75-3892-BE63-E439-FB4280F378BD}"/>
              </a:ext>
            </a:extLst>
          </p:cNvPr>
          <p:cNvSpPr/>
          <p:nvPr/>
        </p:nvSpPr>
        <p:spPr>
          <a:xfrm>
            <a:off x="4104000" y="3426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A039D6-138F-CCBE-AB34-23200B7E82AE}"/>
              </a:ext>
            </a:extLst>
          </p:cNvPr>
          <p:cNvSpPr/>
          <p:nvPr/>
        </p:nvSpPr>
        <p:spPr>
          <a:xfrm>
            <a:off x="4104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23A96D-8202-AFB2-3F0D-21F10CB5E23F}"/>
              </a:ext>
            </a:extLst>
          </p:cNvPr>
          <p:cNvSpPr/>
          <p:nvPr/>
        </p:nvSpPr>
        <p:spPr>
          <a:xfrm>
            <a:off x="6840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6016BAD-B965-7B81-6956-472875C627E9}"/>
              </a:ext>
            </a:extLst>
          </p:cNvPr>
          <p:cNvSpPr/>
          <p:nvPr/>
        </p:nvSpPr>
        <p:spPr>
          <a:xfrm>
            <a:off x="5472000" y="2280000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577D23-5776-86BA-B4B0-CE235AD16D36}"/>
              </a:ext>
            </a:extLst>
          </p:cNvPr>
          <p:cNvSpPr/>
          <p:nvPr/>
        </p:nvSpPr>
        <p:spPr>
          <a:xfrm>
            <a:off x="6840000" y="3431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AC97C5-72DC-DC63-952B-F06F3B1EB860}"/>
              </a:ext>
            </a:extLst>
          </p:cNvPr>
          <p:cNvSpPr/>
          <p:nvPr/>
        </p:nvSpPr>
        <p:spPr>
          <a:xfrm>
            <a:off x="6839999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498F0E1-B75A-95D1-AFBD-22B0BC4F13E1}"/>
              </a:ext>
            </a:extLst>
          </p:cNvPr>
          <p:cNvSpPr/>
          <p:nvPr/>
        </p:nvSpPr>
        <p:spPr>
          <a:xfrm>
            <a:off x="5471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84EE28-A511-5C02-45D4-B77104827CAF}"/>
              </a:ext>
            </a:extLst>
          </p:cNvPr>
          <p:cNvSpPr/>
          <p:nvPr/>
        </p:nvSpPr>
        <p:spPr>
          <a:xfrm>
            <a:off x="4103998" y="4583998"/>
            <a:ext cx="624000" cy="636000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CDA924-8703-DD40-DEA3-CED9F17C6476}"/>
              </a:ext>
            </a:extLst>
          </p:cNvPr>
          <p:cNvSpPr/>
          <p:nvPr/>
        </p:nvSpPr>
        <p:spPr>
          <a:xfrm>
            <a:off x="5472000" y="3425999"/>
            <a:ext cx="624000" cy="636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86AA8E-43BF-C63C-7048-2BDCCC3D65F5}"/>
              </a:ext>
            </a:extLst>
          </p:cNvPr>
          <p:cNvSpPr/>
          <p:nvPr/>
        </p:nvSpPr>
        <p:spPr>
          <a:xfrm>
            <a:off x="5470345" y="2283490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2F0AC4B-0403-850C-9696-2E7E41212626}"/>
              </a:ext>
            </a:extLst>
          </p:cNvPr>
          <p:cNvSpPr/>
          <p:nvPr/>
        </p:nvSpPr>
        <p:spPr>
          <a:xfrm>
            <a:off x="6840808" y="3433117"/>
            <a:ext cx="624000" cy="63600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5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21F49-9CD3-C66F-A083-5D2D61D1C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CA8A6-479D-6DF0-0993-DAD41F032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22F6-6499-6613-0952-9D0E4E4910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5324D-0BB4-D330-170E-1683C2590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CA87-9227-495F-A55D-92DB062B589D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38FEB-5844-E0C2-6053-C4CBBE3C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25ADD-BE6E-5A73-E8EE-2C8578F5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73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8633B-80B1-F69F-70D5-03C0371D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 01: Reuse Initial 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EC0510-6C6C-1230-0AF7-4779079D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1C21-B9A5-470D-A499-9718D7CC1F44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B9B1E-086A-B5F5-4F03-F72486AA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77751-3C9B-B47B-4DAE-69C1E62B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25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F1FE92-D249-BE56-50FC-B2694A0FB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93218"/>
            <a:ext cx="6205193" cy="46161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Choose initial position.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What are the current gates?</a:t>
            </a:r>
          </a:p>
          <a:p>
            <a:pPr marL="685800" lvl="1" indent="-457200">
              <a:buFont typeface="Courier New" panose="020B0604020202020204" pitchFamily="34" charset="0"/>
              <a:buChar char="o"/>
            </a:pPr>
            <a:r>
              <a:rPr lang="en-US"/>
              <a:t>1 qubit gate:  Just do it.</a:t>
            </a:r>
          </a:p>
          <a:p>
            <a:pPr marL="685800" lvl="1" indent="-457200">
              <a:buFont typeface="Courier New" panose="020B0604020202020204" pitchFamily="34" charset="0"/>
              <a:buChar char="o"/>
            </a:pPr>
            <a:r>
              <a:rPr lang="en-US"/>
              <a:t>2 qubit gate: Find closest interaction node. 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Go back to initial position.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Repeat.</a:t>
            </a:r>
          </a:p>
          <a:p>
            <a:pPr marL="457200" indent="-45720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551B0-1F93-510F-3FD7-90F23DF7F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5088A45F-433A-FD64-CD47-279C03962BEF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573" y="1112029"/>
            <a:ext cx="6503669" cy="6511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F372F0-03C8-8343-4C89-598EB7F6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 01: Reuse Initial Position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1C06C-EF28-2F00-1B67-2A98A214B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1C21-B9A5-470D-A499-9718D7CC1F44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7E592-B86A-8E38-DDF9-77A5E5687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A0727-30C4-290A-1FD2-48F01C3A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26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F3EE34-F014-8480-CCB8-D3F05C59E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1693218"/>
            <a:ext cx="6205193" cy="46161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Choose initial position.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What are the current gates?</a:t>
            </a:r>
          </a:p>
          <a:p>
            <a:pPr marL="685800" lvl="1" indent="-457200">
              <a:buFont typeface="Courier New" panose="020B0604020202020204" pitchFamily="34" charset="0"/>
              <a:buChar char="o"/>
            </a:pPr>
            <a:r>
              <a:rPr lang="en-US"/>
              <a:t>1 qubit gate:  Just do it.</a:t>
            </a:r>
          </a:p>
          <a:p>
            <a:pPr marL="685800" lvl="1" indent="-457200">
              <a:buFont typeface="Courier New" panose="020B0604020202020204" pitchFamily="34" charset="0"/>
              <a:buChar char="o"/>
            </a:pPr>
            <a:r>
              <a:rPr lang="en-US"/>
              <a:t>2 qubit gate: Find closest interaction node. 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Go back to initial position.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Repeat.</a:t>
            </a:r>
          </a:p>
          <a:p>
            <a:pPr marL="457200" indent="-457200"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26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D3C92-DA98-174B-3F91-A21ADAE91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02B3-4D7B-9E7A-7DD6-4D5A8571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 02: Reuse Initial Position + Ion Idling</a:t>
            </a:r>
            <a:endParaRPr lang="en-US" b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C2A2C-993B-6B0E-E84E-3153F15B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1C21-B9A5-470D-A499-9718D7CC1F44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13AD8-BD3E-DC6F-E696-C8EBE2F4C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3585A-6727-2674-5EDC-46E6F0E1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800994-B9BB-4C02-2E89-CC5FB8E44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61" y="1681903"/>
            <a:ext cx="5338751" cy="211399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/>
              <a:t>Call Compiler 01.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Postprocess output to determine idling periods.</a:t>
            </a:r>
          </a:p>
          <a:p>
            <a:pPr marL="685800" lvl="1">
              <a:buFont typeface="Courier New" panose="020B0604020202020204" pitchFamily="34" charset="0"/>
              <a:buChar char="o"/>
            </a:pPr>
            <a:r>
              <a:rPr lang="en-US"/>
              <a:t>If ion not moving AND no gates for 6 timesteps, idle.</a:t>
            </a:r>
          </a:p>
          <a:p>
            <a:pPr marL="685800" lvl="1">
              <a:buFont typeface="Courier New" panose="020B0604020202020204" pitchFamily="34" charset="0"/>
              <a:buChar char="o"/>
            </a:pPr>
            <a:endParaRPr lang="en-US"/>
          </a:p>
          <a:p>
            <a:pPr marL="0" indent="0">
              <a:buNone/>
            </a:pPr>
            <a:endParaRPr lang="en-US" b="1" u="sng"/>
          </a:p>
          <a:p>
            <a:pPr marL="0" indent="0">
              <a:buNone/>
            </a:pPr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6D55E2A4-4C7C-0B5C-7E8C-757FE83A87FC}"/>
              </a:ext>
            </a:extLst>
          </p:cNvPr>
          <p:cNvSpPr txBox="1">
            <a:spLocks/>
          </p:cNvSpPr>
          <p:nvPr/>
        </p:nvSpPr>
        <p:spPr>
          <a:xfrm>
            <a:off x="611510" y="4000397"/>
            <a:ext cx="6650236" cy="1858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WHY?</a:t>
            </a:r>
            <a:endParaRPr lang="en-US"/>
          </a:p>
          <a:p>
            <a:pPr marL="342900" indent="-342900"/>
            <a:r>
              <a:rPr lang="en-US"/>
              <a:t>Reduced temperature cost at idle position</a:t>
            </a:r>
          </a:p>
          <a:p>
            <a:pPr marL="342900" indent="-342900"/>
            <a:r>
              <a:rPr lang="en-US"/>
              <a:t>Idle time &gt; threshold, movement is beneficial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9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7B499-EC68-A9F8-733A-F28557F5F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6A7D0C5-3CA5-83AD-B43A-ADB7CA040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522" y="1117778"/>
            <a:ext cx="6344482" cy="6383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B13BF-9FC2-AE91-A2C4-D3257A7FF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Compiler 02: Reuse Initial Position + Ion Idling</a:t>
            </a:r>
            <a:endParaRPr lang="en-US" b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4404C-2B71-3F53-CD32-8C146A1C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1C21-B9A5-470D-A499-9718D7CC1F44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5D462-966E-C2FC-EB4C-B30C7121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A0904-A8B5-AC77-77A4-99416A2E4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28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A322B0-9944-5A4A-A28E-0915BC72A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61" y="1703674"/>
            <a:ext cx="6100751" cy="23970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/>
              <a:t>Call Compiler 01.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Postprocess output to determine idling periods.</a:t>
            </a:r>
          </a:p>
          <a:p>
            <a:pPr marL="685800" lvl="1">
              <a:buFont typeface="Courier New" panose="020B0604020202020204" pitchFamily="34" charset="0"/>
              <a:buChar char="o"/>
            </a:pPr>
            <a:r>
              <a:rPr lang="en-US"/>
              <a:t>If ion not moving AND no gates for 6 timesteps, idle.</a:t>
            </a:r>
          </a:p>
          <a:p>
            <a:pPr marL="685800" lvl="1">
              <a:buFont typeface="Courier New" panose="020B0604020202020204" pitchFamily="34" charset="0"/>
              <a:buChar char="o"/>
            </a:pPr>
            <a:endParaRPr lang="en-US"/>
          </a:p>
          <a:p>
            <a:pPr marL="0" indent="0">
              <a:buNone/>
            </a:pPr>
            <a:endParaRPr lang="en-US" b="1" u="sng"/>
          </a:p>
          <a:p>
            <a:pPr marL="0" indent="0">
              <a:buNone/>
            </a:pPr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01417A9F-3243-74C6-DCD7-55012523F581}"/>
              </a:ext>
            </a:extLst>
          </p:cNvPr>
          <p:cNvSpPr txBox="1">
            <a:spLocks/>
          </p:cNvSpPr>
          <p:nvPr/>
        </p:nvSpPr>
        <p:spPr>
          <a:xfrm>
            <a:off x="611510" y="4359626"/>
            <a:ext cx="6650236" cy="1858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WHY?</a:t>
            </a:r>
            <a:endParaRPr lang="en-US"/>
          </a:p>
          <a:p>
            <a:pPr marL="342900" indent="-342900"/>
            <a:r>
              <a:rPr lang="en-US"/>
              <a:t>Reduced temperature cost at idle position</a:t>
            </a:r>
          </a:p>
          <a:p>
            <a:pPr marL="342900" indent="-342900"/>
            <a:r>
              <a:rPr lang="en-US"/>
              <a:t>Idle time &gt; threshold, movement is beneficial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50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A6137-8C9F-A5FE-B77F-7B1FB0A39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E8EFF-94BD-CDF3-C757-85ED98725E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QUANTUM FOURIER TRANSFORM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FE128-BDBD-F304-2615-1C9BB238B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11C36-9EF0-4717-8ECF-32A3C73AC6BD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A9869-0B6A-5CB0-4533-A0CE94296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A733BF-E9ED-FB59-7F61-87BDFDB6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45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EB834-9FEA-8261-7F04-17698C088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7DF08-38AF-0A84-1100-60874EED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65998" cy="1139878"/>
          </a:xfrm>
        </p:spPr>
        <p:txBody>
          <a:bodyPr/>
          <a:lstStyle/>
          <a:p>
            <a:r>
              <a:rPr lang="en-US"/>
              <a:t>Compiler 03: Ion Repositioning + Ion Idling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C4EAF-1571-07AB-909C-D41EB9335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1C21-B9A5-470D-A499-9718D7CC1F44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CAD81-2370-1343-37A7-1E8C31DBD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75B00-9459-0770-CB29-932A1734C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D872328-5618-0BF2-79C0-F76F2EE47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61" y="1714559"/>
            <a:ext cx="5741522" cy="20450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/>
              <a:t>Arrange ions initially in circle with increasing indices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Swap interacting ions at the interaction site (after their last interaction)</a:t>
            </a:r>
          </a:p>
          <a:p>
            <a:pPr marL="685800" lvl="1">
              <a:buFont typeface="Courier New" panose="020B0604020202020204" pitchFamily="34" charset="0"/>
              <a:buChar char="o"/>
            </a:pPr>
            <a:endParaRPr lang="en-US"/>
          </a:p>
          <a:p>
            <a:pPr marL="0" indent="0">
              <a:buNone/>
            </a:pPr>
            <a:endParaRPr lang="en-US" b="1" u="sng"/>
          </a:p>
          <a:p>
            <a:pPr marL="0" indent="0">
              <a:buNone/>
            </a:pPr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F5792572-B039-9C40-7949-114ED8AE3E7B}"/>
              </a:ext>
            </a:extLst>
          </p:cNvPr>
          <p:cNvSpPr txBox="1">
            <a:spLocks/>
          </p:cNvSpPr>
          <p:nvPr/>
        </p:nvSpPr>
        <p:spPr>
          <a:xfrm>
            <a:off x="611510" y="4000397"/>
            <a:ext cx="6650236" cy="1858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WHY?</a:t>
            </a:r>
            <a:endParaRPr lang="en-US"/>
          </a:p>
          <a:p>
            <a:pPr marL="342900" indent="-342900"/>
            <a:r>
              <a:rPr lang="en-US"/>
              <a:t>Ions interact only with their neighbors</a:t>
            </a:r>
          </a:p>
          <a:p>
            <a:pPr marL="342900" indent="-342900"/>
            <a:r>
              <a:rPr lang="en-US"/>
              <a:t>Minimizes shuttling steps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3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7700C-1685-C097-640E-46FEF8D6B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F9A233-F0C6-4F6F-658D-6C17A912C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71" y="1003260"/>
            <a:ext cx="6403075" cy="6403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72E642-60BB-F2A3-FD32-2D967ADA5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965998" cy="1139878"/>
          </a:xfrm>
        </p:spPr>
        <p:txBody>
          <a:bodyPr/>
          <a:lstStyle/>
          <a:p>
            <a:r>
              <a:rPr lang="en-US"/>
              <a:t>Compiler 03: Ion Repositioning + Ion Idling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C4A55-AC16-6E2C-C1CB-B98A56520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1C21-B9A5-470D-A499-9718D7CC1F44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00DA4-D2AE-DD6F-48CD-2A2C99588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99742-5E05-CBF4-0BD9-064BF721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30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17056C-30FA-4979-093F-3BE95BFF1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61" y="1714559"/>
            <a:ext cx="5687094" cy="20450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en-US"/>
              <a:t>Arrange ions initially in circle with increasing indices</a:t>
            </a:r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r>
              <a:rPr lang="en-US"/>
              <a:t>Swap interacting ions at the interaction site (after their last interaction)</a:t>
            </a:r>
          </a:p>
          <a:p>
            <a:pPr marL="685800" lvl="1">
              <a:buFont typeface="Courier New" panose="020B0604020202020204" pitchFamily="34" charset="0"/>
              <a:buChar char="o"/>
            </a:pPr>
            <a:endParaRPr lang="en-US"/>
          </a:p>
          <a:p>
            <a:pPr marL="0" indent="0">
              <a:buNone/>
            </a:pPr>
            <a:endParaRPr lang="en-US" b="1" u="sng"/>
          </a:p>
          <a:p>
            <a:pPr marL="0" indent="0">
              <a:buNone/>
            </a:pPr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E46D4F49-A778-101D-89DC-34F172E0674E}"/>
              </a:ext>
            </a:extLst>
          </p:cNvPr>
          <p:cNvSpPr txBox="1">
            <a:spLocks/>
          </p:cNvSpPr>
          <p:nvPr/>
        </p:nvSpPr>
        <p:spPr>
          <a:xfrm>
            <a:off x="611510" y="4000397"/>
            <a:ext cx="6650236" cy="1858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/>
              <a:t>WHY?</a:t>
            </a:r>
            <a:endParaRPr lang="en-US"/>
          </a:p>
          <a:p>
            <a:pPr marL="342900" indent="-342900"/>
            <a:r>
              <a:rPr lang="en-US"/>
              <a:t>Ions interact only with their neighbors</a:t>
            </a:r>
          </a:p>
          <a:p>
            <a:pPr marL="342900" indent="-342900"/>
            <a:r>
              <a:rPr lang="en-US"/>
              <a:t>Minimizes shuttling steps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F6242E-905F-2271-EFC7-C40EC9F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Fidelities of Compilers for 8 Qubits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36E4149-0537-213C-9211-FE949EE02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22396"/>
            <a:ext cx="6780700" cy="461087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3393D-B831-8496-1707-026820C9F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700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
            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96174-445A-C8D3-9543-2523B8B55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42248" y="6356350"/>
            <a:ext cx="199720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A0EAE75D-1F55-456F-A9FF-2D3381C42052}" type="datetime1">
              <a:rPr lang="en-US" sz="1200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5/11/2025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93158-E24F-C74E-CB69-CE75442E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410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3F0D2-E7C9-62DA-3A48-F56CABA95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5F6A-2781-6D68-F793-496F00587A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A50E-A82F-4192-9B73-DABE7A4B9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CA87-9227-495F-A55D-92DB062B589D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C3AC4-C378-B90B-29E7-D2E132B4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27FE2-BCBF-2D74-369C-6EABF0B61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5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163ED-0237-6C32-906E-55F3E9E30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4224-C20D-50AF-BC1C-6FB1C1ECA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Successfully decomposed QFT in native trapped ion gate set</a:t>
            </a:r>
          </a:p>
          <a:p>
            <a:r>
              <a:rPr lang="en-US" sz="1800"/>
              <a:t>Studied gate count scaling of decomposition</a:t>
            </a:r>
          </a:p>
          <a:p>
            <a:r>
              <a:rPr lang="en-US" sz="1800"/>
              <a:t>Developed three generations of compilers to map decomposed QFT circuit to penning trapped ion architecture: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Compiler 01: reuse initial condition</a:t>
            </a:r>
          </a:p>
          <a:p>
            <a:pPr lvl="2"/>
            <a:r>
              <a:rPr lang="en-US"/>
              <a:t>Fidelity: </a:t>
            </a:r>
            <a:r>
              <a:rPr lang="en-US" b="1"/>
              <a:t>0.871</a:t>
            </a:r>
            <a:r>
              <a:rPr lang="en-US"/>
              <a:t> (0.978 with dynamic XX-rotation)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Compiler 02: reuse initial condition + ion idling </a:t>
            </a:r>
          </a:p>
          <a:p>
            <a:pPr lvl="2"/>
            <a:r>
              <a:rPr lang="en-US"/>
              <a:t>Fidelity: </a:t>
            </a:r>
            <a:r>
              <a:rPr lang="en-US" b="1"/>
              <a:t>0.937</a:t>
            </a:r>
            <a:r>
              <a:rPr lang="en-US"/>
              <a:t> (0.988 with dynamic XX-rotation)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Compiler 03: ion repositioning + ion idling</a:t>
            </a:r>
          </a:p>
          <a:p>
            <a:pPr marL="685800" lvl="3"/>
            <a:r>
              <a:rPr lang="en-US" sz="1600"/>
              <a:t>Fidelity: </a:t>
            </a:r>
            <a:r>
              <a:rPr lang="en-US" sz="1600" b="1"/>
              <a:t>0.955</a:t>
            </a:r>
            <a:r>
              <a:rPr lang="en-US" sz="1600"/>
              <a:t> (0.989 with dynamic XX-rotation)</a:t>
            </a:r>
          </a:p>
          <a:p>
            <a:pPr lvl="2"/>
            <a:endParaRPr lang="en-US" sz="1700"/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/>
            <a:endParaRPr lang="en-US"/>
          </a:p>
          <a:p>
            <a:pPr marL="228600" lvl="1" indent="0">
              <a:buNone/>
            </a:pPr>
            <a:endParaRPr lang="en-US" sz="1800"/>
          </a:p>
          <a:p>
            <a:endParaRPr lang="en-US" sz="1800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EE79B-8E3A-0163-44D4-7C6BEDE4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20D22-BE66-4FDA-9541-E0FE32C81BE4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ACF9-E47E-E3C5-3621-C80C70542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F9C1EF-95D3-64A1-8DB3-9CBAFB5E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642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1DCE5-474D-52F9-88D7-9EEE9718FD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7FC2-D421-A000-39DA-493BDB8FA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E128EB-F1F9-DB62-41D5-FB74A821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47052-4753-4E50-AB12-C85D18AAAA87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BCBD1-BAE1-B62E-5763-7EBA733DC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F585-74D8-C123-D894-495530693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5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95BB6-3D76-14FD-EA67-8A1B93888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Quantum Fourier Transform Circuit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AAF36-7497-4A94-4019-468877CA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36D4-AC08-452C-8CFD-96D79823A0CB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EABC4-72B1-458A-9052-65D710BA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616A9-17CE-BEED-D416-A8B749F2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B08A3-C778-1143-4C09-484E18956240}"/>
              </a:ext>
            </a:extLst>
          </p:cNvPr>
          <p:cNvSpPr txBox="1"/>
          <p:nvPr/>
        </p:nvSpPr>
        <p:spPr>
          <a:xfrm>
            <a:off x="611763" y="5616698"/>
            <a:ext cx="114286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Resource for </a:t>
            </a:r>
            <a:r>
              <a:rPr lang="en-US" b="1"/>
              <a:t>Shor's Factoring Algorithm </a:t>
            </a:r>
            <a:r>
              <a:rPr lang="en-US"/>
              <a:t>(1994) and </a:t>
            </a:r>
            <a:r>
              <a:rPr lang="en-US" b="1"/>
              <a:t>Quantum Phase Estimation </a:t>
            </a:r>
            <a:r>
              <a:rPr lang="en-US"/>
              <a:t>(A. </a:t>
            </a:r>
            <a:r>
              <a:rPr lang="en-US" err="1"/>
              <a:t>Kitaev</a:t>
            </a:r>
            <a:r>
              <a:rPr lang="en-US"/>
              <a:t>, 1995)!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96DE5-8AE2-5F2A-0795-6352327258DF}"/>
              </a:ext>
            </a:extLst>
          </p:cNvPr>
          <p:cNvSpPr txBox="1"/>
          <p:nvPr/>
        </p:nvSpPr>
        <p:spPr>
          <a:xfrm>
            <a:off x="1355259" y="6162125"/>
            <a:ext cx="94865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+mn-lt"/>
                <a:cs typeface="+mn-lt"/>
              </a:rPr>
              <a:t>[1] Nielsen, M. A., &amp; Chuang, I. L. (2010). </a:t>
            </a:r>
            <a:r>
              <a:rPr lang="en-US" sz="1600" i="1">
                <a:ea typeface="+mn-lt"/>
                <a:cs typeface="+mn-lt"/>
              </a:rPr>
              <a:t>Quantum computation and quantum information</a:t>
            </a:r>
            <a:r>
              <a:rPr lang="en-US" sz="1600">
                <a:ea typeface="+mn-lt"/>
                <a:cs typeface="+mn-lt"/>
              </a:rPr>
              <a:t> (10th Anniversary ed.). Cambridge University Press.</a:t>
            </a:r>
            <a:endParaRPr lang="en-US" sz="1600"/>
          </a:p>
        </p:txBody>
      </p:sp>
      <p:pic>
        <p:nvPicPr>
          <p:cNvPr id="16" name="Picture 15" descr="A diagram of a circuit&#10;&#10;AI-generated content may be incorrect.">
            <a:extLst>
              <a:ext uri="{FF2B5EF4-FFF2-40B4-BE49-F238E27FC236}">
                <a16:creationId xmlns:a16="http://schemas.microsoft.com/office/drawing/2014/main" id="{A9194074-1B2B-5FDC-4BAB-92055CDB7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03" y="1770983"/>
            <a:ext cx="10971452" cy="360545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29CDA3-B3C2-F533-587C-E8C319F4A0C9}"/>
              </a:ext>
            </a:extLst>
          </p:cNvPr>
          <p:cNvSpPr/>
          <p:nvPr/>
        </p:nvSpPr>
        <p:spPr>
          <a:xfrm>
            <a:off x="1967414" y="1838374"/>
            <a:ext cx="531677" cy="551585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342DBA-4E45-48F8-42B2-B50494190C46}"/>
              </a:ext>
            </a:extLst>
          </p:cNvPr>
          <p:cNvSpPr/>
          <p:nvPr/>
        </p:nvSpPr>
        <p:spPr>
          <a:xfrm>
            <a:off x="4385660" y="1841184"/>
            <a:ext cx="512783" cy="3422186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F6B3A3-63FE-0B4E-F99C-AC919DDB6C75}"/>
              </a:ext>
            </a:extLst>
          </p:cNvPr>
          <p:cNvSpPr txBox="1"/>
          <p:nvPr/>
        </p:nvSpPr>
        <p:spPr>
          <a:xfrm>
            <a:off x="1272000" y="1409517"/>
            <a:ext cx="1924522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Hadamard Gate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66434C-820C-9C23-2D9A-23F4883B003C}"/>
              </a:ext>
            </a:extLst>
          </p:cNvPr>
          <p:cNvSpPr txBox="1"/>
          <p:nvPr/>
        </p:nvSpPr>
        <p:spPr>
          <a:xfrm>
            <a:off x="3843664" y="1400846"/>
            <a:ext cx="16021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accent3"/>
                </a:solidFill>
              </a:rPr>
              <a:t>CPhase</a:t>
            </a:r>
            <a:r>
              <a:rPr lang="en-US">
                <a:solidFill>
                  <a:schemeClr val="accent3"/>
                </a:solidFill>
              </a:rPr>
              <a:t> Gate</a:t>
            </a:r>
          </a:p>
        </p:txBody>
      </p:sp>
    </p:spTree>
    <p:extLst>
      <p:ext uri="{BB962C8B-B14F-4D97-AF65-F5344CB8AC3E}">
        <p14:creationId xmlns:p14="http://schemas.microsoft.com/office/powerpoint/2010/main" val="15642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9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C2932-B0AE-7D5A-E08F-27AB720B2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29B5-B58C-ED74-AA78-7A46CB458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1094000" cy="1146239"/>
          </a:xfrm>
        </p:spPr>
        <p:txBody>
          <a:bodyPr/>
          <a:lstStyle/>
          <a:p>
            <a:r>
              <a:rPr lang="en-US"/>
              <a:t>QFT with Trapped Ion Gate 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A7D3D-1064-494E-FE3C-05672EF7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36D4-AC08-452C-8CFD-96D79823A0CB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12C5A-E885-D8C9-67F8-6707B246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350CE-3159-219B-E9B4-C5248BAD3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B3A2E5-9CEB-F98B-4B4C-690D8EF3E374}"/>
              </a:ext>
            </a:extLst>
          </p:cNvPr>
          <p:cNvSpPr txBox="1"/>
          <p:nvPr/>
        </p:nvSpPr>
        <p:spPr>
          <a:xfrm>
            <a:off x="615192" y="1530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Gate Set: </a:t>
            </a:r>
          </a:p>
        </p:txBody>
      </p:sp>
      <p:pic>
        <p:nvPicPr>
          <p:cNvPr id="19" name="Picture 18" descr="A black and white sign with a number&#10;&#10;AI-generated content may be incorrect.">
            <a:extLst>
              <a:ext uri="{FF2B5EF4-FFF2-40B4-BE49-F238E27FC236}">
                <a16:creationId xmlns:a16="http://schemas.microsoft.com/office/drawing/2014/main" id="{541159D1-6E41-EE5E-AE86-CF628D1C3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974293"/>
            <a:ext cx="9248863" cy="838258"/>
          </a:xfrm>
          <a:prstGeom prst="rect">
            <a:avLst/>
          </a:prstGeom>
        </p:spPr>
      </p:pic>
      <p:pic>
        <p:nvPicPr>
          <p:cNvPr id="8" name="Picture 7" descr="A close-up of a smiley face&#10;&#10;AI-generated content may be incorrect.">
            <a:extLst>
              <a:ext uri="{FF2B5EF4-FFF2-40B4-BE49-F238E27FC236}">
                <a16:creationId xmlns:a16="http://schemas.microsoft.com/office/drawing/2014/main" id="{E257895C-D24F-53B8-65EB-8D8F4FDFA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34" y="1386084"/>
            <a:ext cx="6459524" cy="646349"/>
          </a:xfrm>
          <a:prstGeom prst="rect">
            <a:avLst/>
          </a:prstGeom>
        </p:spPr>
      </p:pic>
      <p:pic>
        <p:nvPicPr>
          <p:cNvPr id="13" name="Picture 12" descr="A black and white rectangular sign with a black rectangle and a black rectangle with a black rectangle with a black rectangle with a black rectangle with a black and white rectangle with&#10;&#10;AI-generated content may be incorrect.">
            <a:extLst>
              <a:ext uri="{FF2B5EF4-FFF2-40B4-BE49-F238E27FC236}">
                <a16:creationId xmlns:a16="http://schemas.microsoft.com/office/drawing/2014/main" id="{1FEE4A2B-9AFA-3194-15F3-0C1C4F780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271" y="3406019"/>
            <a:ext cx="7482632" cy="9967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717F45-3F1E-651C-1336-85883487C3AA}"/>
              </a:ext>
            </a:extLst>
          </p:cNvPr>
          <p:cNvSpPr txBox="1"/>
          <p:nvPr/>
        </p:nvSpPr>
        <p:spPr>
          <a:xfrm>
            <a:off x="609456" y="2490407"/>
            <a:ext cx="62176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Decomposition of Hadamard Gate and Z-Rotation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D653B1-A9DE-0C4E-6D5B-CF16AD811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5444" y="5093690"/>
            <a:ext cx="5524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1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BFFB-2374-92C8-45E3-FD3CE95BB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0C4B-922C-18B0-5749-9D5AE46A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QFT with Trapped Ion Gate Set</a:t>
            </a:r>
            <a:endParaRPr lang="en-US" b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06522-FC15-A724-7505-76CDC683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36D4-AC08-452C-8CFD-96D79823A0CB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24067-588B-7F61-0BD1-751F68D7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70027-15CA-DE5F-7CA3-450587B1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506CA-BEEF-FF75-92E9-339293973D2D}"/>
              </a:ext>
            </a:extLst>
          </p:cNvPr>
          <p:cNvSpPr/>
          <p:nvPr/>
        </p:nvSpPr>
        <p:spPr>
          <a:xfrm>
            <a:off x="2884618" y="3430451"/>
            <a:ext cx="324487" cy="1071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743B26-2882-8651-5BF7-DC54889DE034}"/>
              </a:ext>
            </a:extLst>
          </p:cNvPr>
          <p:cNvSpPr/>
          <p:nvPr/>
        </p:nvSpPr>
        <p:spPr>
          <a:xfrm>
            <a:off x="6473900" y="3430450"/>
            <a:ext cx="245660" cy="913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6B53DBCE-EC9D-4B4D-01CA-903D1E375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2230622"/>
            <a:ext cx="9434286" cy="440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0881F1-B5FB-8E47-D7D3-415E3D8526CA}"/>
              </a:ext>
            </a:extLst>
          </p:cNvPr>
          <p:cNvSpPr txBox="1"/>
          <p:nvPr/>
        </p:nvSpPr>
        <p:spPr>
          <a:xfrm>
            <a:off x="615192" y="1530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Gate Set: </a:t>
            </a:r>
          </a:p>
        </p:txBody>
      </p:sp>
      <p:pic>
        <p:nvPicPr>
          <p:cNvPr id="15" name="Picture 14" descr="A close-up of a smiley face&#10;&#10;AI-generated content may be incorrect.">
            <a:extLst>
              <a:ext uri="{FF2B5EF4-FFF2-40B4-BE49-F238E27FC236}">
                <a16:creationId xmlns:a16="http://schemas.microsoft.com/office/drawing/2014/main" id="{C6C74DBF-B009-FEC2-166F-47DAE57A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34" y="1386084"/>
            <a:ext cx="6459524" cy="6463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55C50A-7EB5-22C4-5529-8FA78581E394}"/>
              </a:ext>
            </a:extLst>
          </p:cNvPr>
          <p:cNvSpPr/>
          <p:nvPr/>
        </p:nvSpPr>
        <p:spPr>
          <a:xfrm>
            <a:off x="2882698" y="2152952"/>
            <a:ext cx="7912298" cy="4561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9E7D2D3-1D4C-E805-4B0B-6BB44FA8E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6" y="2423885"/>
            <a:ext cx="2086731" cy="9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399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9E2B8-AC4E-4190-2FC1-A947CC6E0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3BBD3-0106-8957-5397-87138B1E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QFT with Trapped Ion Gate Set</a:t>
            </a:r>
            <a:endParaRPr lang="en-US" b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5AF25-F47F-4140-42B1-EBB845A79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36D4-AC08-452C-8CFD-96D79823A0CB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BA9C7-62EE-62FA-9CE7-AB0E4571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0474D-7E54-ABF3-B9CA-A0FDACBBA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45FE26-EF2C-4F7D-273F-8255C9E0749E}"/>
              </a:ext>
            </a:extLst>
          </p:cNvPr>
          <p:cNvSpPr/>
          <p:nvPr/>
        </p:nvSpPr>
        <p:spPr>
          <a:xfrm>
            <a:off x="2884618" y="3430451"/>
            <a:ext cx="324487" cy="1071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785FE6-4FC8-11B5-8DAD-971327668FCD}"/>
              </a:ext>
            </a:extLst>
          </p:cNvPr>
          <p:cNvSpPr/>
          <p:nvPr/>
        </p:nvSpPr>
        <p:spPr>
          <a:xfrm>
            <a:off x="6473900" y="3430450"/>
            <a:ext cx="245660" cy="913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9FB1972D-54B7-7405-F868-4C3CD94F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2230622"/>
            <a:ext cx="9434286" cy="440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A6736B-00BD-C563-7CA0-D45E7726CAFB}"/>
              </a:ext>
            </a:extLst>
          </p:cNvPr>
          <p:cNvSpPr txBox="1"/>
          <p:nvPr/>
        </p:nvSpPr>
        <p:spPr>
          <a:xfrm>
            <a:off x="615192" y="1530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Gate Set: </a:t>
            </a:r>
          </a:p>
        </p:txBody>
      </p:sp>
      <p:pic>
        <p:nvPicPr>
          <p:cNvPr id="15" name="Picture 14" descr="A close-up of a smiley face&#10;&#10;AI-generated content may be incorrect.">
            <a:extLst>
              <a:ext uri="{FF2B5EF4-FFF2-40B4-BE49-F238E27FC236}">
                <a16:creationId xmlns:a16="http://schemas.microsoft.com/office/drawing/2014/main" id="{5B1AB783-AD63-8672-D4FB-4485817D2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34" y="1386084"/>
            <a:ext cx="6459524" cy="6463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A17374D-1340-FE16-4EB0-A28E91DD1D05}"/>
              </a:ext>
            </a:extLst>
          </p:cNvPr>
          <p:cNvSpPr/>
          <p:nvPr/>
        </p:nvSpPr>
        <p:spPr>
          <a:xfrm>
            <a:off x="3033888" y="2213426"/>
            <a:ext cx="7779249" cy="148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D0972A-EDF0-94B5-8059-E4D4D01E4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6" y="2423885"/>
            <a:ext cx="2086731" cy="903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18511E-6319-0CFB-34D0-8E9C4F6FAA4A}"/>
              </a:ext>
            </a:extLst>
          </p:cNvPr>
          <p:cNvSpPr/>
          <p:nvPr/>
        </p:nvSpPr>
        <p:spPr>
          <a:xfrm>
            <a:off x="3039935" y="5019521"/>
            <a:ext cx="7779249" cy="1616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0AFEF5-810C-5194-120C-078F4D36E50D}"/>
              </a:ext>
            </a:extLst>
          </p:cNvPr>
          <p:cNvSpPr/>
          <p:nvPr/>
        </p:nvSpPr>
        <p:spPr>
          <a:xfrm>
            <a:off x="6432648" y="3531806"/>
            <a:ext cx="5227155" cy="148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E93A9B-D9CE-DD79-EEA4-BADFA17DA67C}"/>
              </a:ext>
            </a:extLst>
          </p:cNvPr>
          <p:cNvSpPr/>
          <p:nvPr/>
        </p:nvSpPr>
        <p:spPr>
          <a:xfrm>
            <a:off x="6093981" y="4838091"/>
            <a:ext cx="4525630" cy="1616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7DF77B-12D9-BA7B-C952-08A83BB48CF7}"/>
              </a:ext>
            </a:extLst>
          </p:cNvPr>
          <p:cNvSpPr/>
          <p:nvPr/>
        </p:nvSpPr>
        <p:spPr>
          <a:xfrm>
            <a:off x="4890506" y="2249712"/>
            <a:ext cx="6690678" cy="148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894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F62F9-51A3-A637-135A-6D5D84049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D47F-CD35-DF8A-D3F7-7F0DC807F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QFT with Trapped Ion Gate Set</a:t>
            </a:r>
            <a:endParaRPr lang="en-US" b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D0725-23E2-7403-556F-657261AB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36D4-AC08-452C-8CFD-96D79823A0CB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DA582-BB27-F897-AC60-03A7AE94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39EC2-9B6B-86EF-333F-257313C37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B30A81-AB61-D700-1B36-A3E121370377}"/>
              </a:ext>
            </a:extLst>
          </p:cNvPr>
          <p:cNvSpPr/>
          <p:nvPr/>
        </p:nvSpPr>
        <p:spPr>
          <a:xfrm>
            <a:off x="2884618" y="3430451"/>
            <a:ext cx="324487" cy="1071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C3C1C8-FCD9-2B76-A381-0622E97FF507}"/>
              </a:ext>
            </a:extLst>
          </p:cNvPr>
          <p:cNvSpPr/>
          <p:nvPr/>
        </p:nvSpPr>
        <p:spPr>
          <a:xfrm>
            <a:off x="6473900" y="3430450"/>
            <a:ext cx="245660" cy="913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2C088EAF-2AB8-FD29-0817-9660A890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2230622"/>
            <a:ext cx="9434286" cy="440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B9A181-EC6B-A027-18F6-AE46BE73926A}"/>
              </a:ext>
            </a:extLst>
          </p:cNvPr>
          <p:cNvSpPr txBox="1"/>
          <p:nvPr/>
        </p:nvSpPr>
        <p:spPr>
          <a:xfrm>
            <a:off x="615192" y="1530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Gate Set: </a:t>
            </a:r>
          </a:p>
        </p:txBody>
      </p:sp>
      <p:pic>
        <p:nvPicPr>
          <p:cNvPr id="15" name="Picture 14" descr="A close-up of a smiley face&#10;&#10;AI-generated content may be incorrect.">
            <a:extLst>
              <a:ext uri="{FF2B5EF4-FFF2-40B4-BE49-F238E27FC236}">
                <a16:creationId xmlns:a16="http://schemas.microsoft.com/office/drawing/2014/main" id="{F1E5FAC1-B1B9-3933-6F42-5C7445CD4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34" y="1386084"/>
            <a:ext cx="6459524" cy="6463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5A91A1-5590-D42B-548F-C84D53C00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6" y="2423885"/>
            <a:ext cx="2086731" cy="903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522152-3B8C-D836-469D-9FB712825BF5}"/>
              </a:ext>
            </a:extLst>
          </p:cNvPr>
          <p:cNvSpPr/>
          <p:nvPr/>
        </p:nvSpPr>
        <p:spPr>
          <a:xfrm>
            <a:off x="3039935" y="5019521"/>
            <a:ext cx="7779249" cy="1616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001D1B-DDC3-7CE0-5FBC-738FC9026D17}"/>
              </a:ext>
            </a:extLst>
          </p:cNvPr>
          <p:cNvSpPr/>
          <p:nvPr/>
        </p:nvSpPr>
        <p:spPr>
          <a:xfrm>
            <a:off x="6456838" y="3689044"/>
            <a:ext cx="5227155" cy="148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D9E5A7-8F72-CB18-C76C-D6FCE3CC5CDF}"/>
              </a:ext>
            </a:extLst>
          </p:cNvPr>
          <p:cNvSpPr/>
          <p:nvPr/>
        </p:nvSpPr>
        <p:spPr>
          <a:xfrm>
            <a:off x="6093981" y="4838091"/>
            <a:ext cx="4525630" cy="1616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48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1C9E7-77E5-AE19-EFCF-29372612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3BF37-67F3-F7AB-9CC4-6B8E50E0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QFT with Trapped Ion Gate Set</a:t>
            </a:r>
            <a:endParaRPr lang="en-US" b="0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9B1B8-42B3-B0B2-D6F7-E5351CE7C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36D4-AC08-452C-8CFD-96D79823A0CB}" type="datetime1"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49D99-B2D6-7308-0472-49CC4DAEB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A3C8A-2143-5857-ADD6-B3AB28D4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dirty="0"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E4857F-59E0-1170-75AA-A6717ECDD3B4}"/>
              </a:ext>
            </a:extLst>
          </p:cNvPr>
          <p:cNvSpPr/>
          <p:nvPr/>
        </p:nvSpPr>
        <p:spPr>
          <a:xfrm>
            <a:off x="2884618" y="3430451"/>
            <a:ext cx="324487" cy="10715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63D4A-43B8-C14A-4F64-E153F9BAF14C}"/>
              </a:ext>
            </a:extLst>
          </p:cNvPr>
          <p:cNvSpPr/>
          <p:nvPr/>
        </p:nvSpPr>
        <p:spPr>
          <a:xfrm>
            <a:off x="6473900" y="3430450"/>
            <a:ext cx="245660" cy="913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431A0643-CA35-D5D9-6292-A38DC0ECB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57" y="2230622"/>
            <a:ext cx="9434286" cy="44045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56A1CC-7D12-3E23-D9B6-91EE088E18BB}"/>
              </a:ext>
            </a:extLst>
          </p:cNvPr>
          <p:cNvSpPr txBox="1"/>
          <p:nvPr/>
        </p:nvSpPr>
        <p:spPr>
          <a:xfrm>
            <a:off x="615192" y="153098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Gate Set: </a:t>
            </a:r>
          </a:p>
        </p:txBody>
      </p:sp>
      <p:pic>
        <p:nvPicPr>
          <p:cNvPr id="15" name="Picture 14" descr="A close-up of a smiley face&#10;&#10;AI-generated content may be incorrect.">
            <a:extLst>
              <a:ext uri="{FF2B5EF4-FFF2-40B4-BE49-F238E27FC236}">
                <a16:creationId xmlns:a16="http://schemas.microsoft.com/office/drawing/2014/main" id="{63CB9173-7CC3-C618-1095-65E3218A2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634" y="1386084"/>
            <a:ext cx="6459524" cy="6463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4C365A-269C-CD82-E953-81941C1BB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06" y="2423885"/>
            <a:ext cx="2086731" cy="90351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F9D28F-FF90-38C0-ECE8-D86DF549C21F}"/>
              </a:ext>
            </a:extLst>
          </p:cNvPr>
          <p:cNvSpPr/>
          <p:nvPr/>
        </p:nvSpPr>
        <p:spPr>
          <a:xfrm>
            <a:off x="3039935" y="5019521"/>
            <a:ext cx="7779249" cy="1616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FBB0BE-050E-724D-57A6-E550B550CF41}"/>
              </a:ext>
            </a:extLst>
          </p:cNvPr>
          <p:cNvSpPr/>
          <p:nvPr/>
        </p:nvSpPr>
        <p:spPr>
          <a:xfrm>
            <a:off x="6456838" y="3689044"/>
            <a:ext cx="5227155" cy="14897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0A086E-E73E-CCDE-E287-81327CDEDD13}"/>
              </a:ext>
            </a:extLst>
          </p:cNvPr>
          <p:cNvSpPr/>
          <p:nvPr/>
        </p:nvSpPr>
        <p:spPr>
          <a:xfrm>
            <a:off x="6093981" y="4838091"/>
            <a:ext cx="4525630" cy="1616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E193E6-2D6A-D662-31A9-434EF7011858}"/>
              </a:ext>
            </a:extLst>
          </p:cNvPr>
          <p:cNvSpPr txBox="1"/>
          <p:nvPr/>
        </p:nvSpPr>
        <p:spPr>
          <a:xfrm>
            <a:off x="7912940" y="2274200"/>
            <a:ext cx="40313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Only have access to maximally entangling </a:t>
            </a:r>
            <a:r>
              <a:rPr lang="en-US">
                <a:solidFill>
                  <a:srgbClr val="202122"/>
                </a:solidFill>
                <a:ea typeface="+mn-lt"/>
                <a:cs typeface="+mn-lt"/>
              </a:rPr>
              <a:t>Mølmer-Sørensen </a:t>
            </a:r>
            <a:r>
              <a:rPr lang="en-US"/>
              <a:t>Gate !</a:t>
            </a:r>
          </a:p>
          <a:p>
            <a:endParaRPr lang="en-US"/>
          </a:p>
          <a:p>
            <a:r>
              <a:rPr lang="en-US" b="1"/>
              <a:t>XX-Rotation is fixed !</a:t>
            </a:r>
          </a:p>
        </p:txBody>
      </p:sp>
    </p:spTree>
    <p:extLst>
      <p:ext uri="{BB962C8B-B14F-4D97-AF65-F5344CB8AC3E}">
        <p14:creationId xmlns:p14="http://schemas.microsoft.com/office/powerpoint/2010/main" val="752916381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VTI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VanillaVTI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Vanilla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AACC6CF0-9F86-48CC-9C4E-CA578EE0A0A0}" vid="{3BDE51FE-56D6-4100-AFB5-5B4AEDCE2EF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VanillaVTI</vt:lpstr>
      <vt:lpstr>Quantum Fourier Transform on a Penning Trapped Ion Architecture</vt:lpstr>
      <vt:lpstr>What we would like to achieve ...</vt:lpstr>
      <vt:lpstr>QUANTUM FOURIER TRANSFORM</vt:lpstr>
      <vt:lpstr>Quantum Fourier Transform Circuit</vt:lpstr>
      <vt:lpstr>QFT with Trapped Ion Gate Set</vt:lpstr>
      <vt:lpstr>QFT with Trapped Ion Gate Set </vt:lpstr>
      <vt:lpstr>QFT with Trapped Ion Gate Set </vt:lpstr>
      <vt:lpstr>QFT with Trapped Ion Gate Set </vt:lpstr>
      <vt:lpstr>QFT with Trapped Ion Gate Set </vt:lpstr>
      <vt:lpstr>QFT with Trapped Ion Gate Set </vt:lpstr>
      <vt:lpstr>QFT with Trapped Ion Gate Set </vt:lpstr>
      <vt:lpstr>Full QFT Decomposition for Two Qubits </vt:lpstr>
      <vt:lpstr>Full QFT Decomposition for Two Qubits </vt:lpstr>
      <vt:lpstr>QFT Circuit Complexity </vt:lpstr>
      <vt:lpstr>VISUALIZATION</vt:lpstr>
      <vt:lpstr>Visualization Idea</vt:lpstr>
      <vt:lpstr>Visualization Idea</vt:lpstr>
      <vt:lpstr>2D grid</vt:lpstr>
      <vt:lpstr>Add Ions</vt:lpstr>
      <vt:lpstr>Move Ions</vt:lpstr>
      <vt:lpstr>Idle Ions</vt:lpstr>
      <vt:lpstr>Un-idle Ions</vt:lpstr>
      <vt:lpstr>Two Qubit Gates</vt:lpstr>
      <vt:lpstr>Move Ions</vt:lpstr>
      <vt:lpstr>RESULTS</vt:lpstr>
      <vt:lpstr>Compiler 01: Reuse Initial Position</vt:lpstr>
      <vt:lpstr>Compiler 01: Reuse Initial Position</vt:lpstr>
      <vt:lpstr>Compiler 02: Reuse Initial Position + Ion Idling </vt:lpstr>
      <vt:lpstr>Compiler 02: Reuse Initial Position + Ion Idling </vt:lpstr>
      <vt:lpstr>Compiler 03: Ion Repositioning + Ion Idling</vt:lpstr>
      <vt:lpstr>Compiler 03: Ion Repositioning + Ion Idling</vt:lpstr>
      <vt:lpstr>Fidelities of Compilers for 8 Qubits</vt:lpstr>
      <vt:lpstr>CONCLUSION</vt:lpstr>
      <vt:lpstr>Summary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11</cp:revision>
  <dcterms:created xsi:type="dcterms:W3CDTF">2025-05-11T01:56:42Z</dcterms:created>
  <dcterms:modified xsi:type="dcterms:W3CDTF">2025-05-11T08:51:39Z</dcterms:modified>
</cp:coreProperties>
</file>